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  <p:sldMasterId id="2147483704" r:id="rId2"/>
  </p:sldMasterIdLst>
  <p:notesMasterIdLst>
    <p:notesMasterId r:id="rId55"/>
  </p:notesMasterIdLst>
  <p:sldIdLst>
    <p:sldId id="256" r:id="rId3"/>
    <p:sldId id="286" r:id="rId4"/>
    <p:sldId id="257" r:id="rId5"/>
    <p:sldId id="258" r:id="rId6"/>
    <p:sldId id="259" r:id="rId7"/>
    <p:sldId id="260" r:id="rId8"/>
    <p:sldId id="284" r:id="rId9"/>
    <p:sldId id="285" r:id="rId10"/>
    <p:sldId id="261" r:id="rId11"/>
    <p:sldId id="271" r:id="rId12"/>
    <p:sldId id="272" r:id="rId13"/>
    <p:sldId id="273" r:id="rId14"/>
    <p:sldId id="315" r:id="rId15"/>
    <p:sldId id="283" r:id="rId16"/>
    <p:sldId id="289" r:id="rId17"/>
    <p:sldId id="324" r:id="rId18"/>
    <p:sldId id="290" r:id="rId19"/>
    <p:sldId id="292" r:id="rId20"/>
    <p:sldId id="291" r:id="rId21"/>
    <p:sldId id="293" r:id="rId22"/>
    <p:sldId id="294" r:id="rId23"/>
    <p:sldId id="295" r:id="rId24"/>
    <p:sldId id="319" r:id="rId25"/>
    <p:sldId id="274" r:id="rId26"/>
    <p:sldId id="275" r:id="rId27"/>
    <p:sldId id="276" r:id="rId28"/>
    <p:sldId id="277" r:id="rId29"/>
    <p:sldId id="278" r:id="rId30"/>
    <p:sldId id="296" r:id="rId31"/>
    <p:sldId id="321" r:id="rId32"/>
    <p:sldId id="301" r:id="rId33"/>
    <p:sldId id="304" r:id="rId34"/>
    <p:sldId id="323" r:id="rId35"/>
    <p:sldId id="325" r:id="rId36"/>
    <p:sldId id="297" r:id="rId37"/>
    <p:sldId id="299" r:id="rId38"/>
    <p:sldId id="326" r:id="rId39"/>
    <p:sldId id="298" r:id="rId40"/>
    <p:sldId id="300" r:id="rId41"/>
    <p:sldId id="303" r:id="rId42"/>
    <p:sldId id="306" r:id="rId43"/>
    <p:sldId id="308" r:id="rId44"/>
    <p:sldId id="310" r:id="rId45"/>
    <p:sldId id="322" r:id="rId46"/>
    <p:sldId id="311" r:id="rId47"/>
    <p:sldId id="309" r:id="rId48"/>
    <p:sldId id="312" r:id="rId49"/>
    <p:sldId id="313" r:id="rId50"/>
    <p:sldId id="314" r:id="rId51"/>
    <p:sldId id="316" r:id="rId52"/>
    <p:sldId id="317" r:id="rId53"/>
    <p:sldId id="270" r:id="rId54"/>
  </p:sldIdLst>
  <p:sldSz cx="9144000" cy="6858000" type="screen4x3"/>
  <p:notesSz cx="6858000" cy="9144000"/>
  <p:embeddedFontLst>
    <p:embeddedFont>
      <p:font typeface="Aharoni" panose="02010803020104030203" pitchFamily="2" charset="-79"/>
      <p:bold r:id="rId56"/>
    </p:embeddedFont>
    <p:embeddedFont>
      <p:font typeface="Algerian" panose="04020705040A02060702" pitchFamily="82" charset="0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Century Gothic" panose="020B0502020202020204" pitchFamily="3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2" roundtripDataSignature="AMtx7miAtr+cmHXHE5FMdj/fG+JkyqoHy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nantha Priya" initials="AP" lastIdx="1" clrIdx="0">
    <p:extLst>
      <p:ext uri="{19B8F6BF-5375-455C-9EA6-DF929625EA0E}">
        <p15:presenceInfo xmlns:p15="http://schemas.microsoft.com/office/powerpoint/2012/main" userId="3317d7fb7be487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5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11T13:27:19.756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8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939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648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3679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0182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908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7381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63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9240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744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8419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08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0048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8388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8373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9491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0115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>
            <a:spLocks noGrp="1"/>
          </p:cNvSpPr>
          <p:nvPr>
            <p:ph type="ctrTitle"/>
          </p:nvPr>
        </p:nvSpPr>
        <p:spPr>
          <a:xfrm>
            <a:off x="892176" y="2911261"/>
            <a:ext cx="65817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8"/>
          <p:cNvSpPr txBox="1">
            <a:spLocks noGrp="1"/>
          </p:cNvSpPr>
          <p:nvPr>
            <p:ph type="subTitle" idx="1"/>
          </p:nvPr>
        </p:nvSpPr>
        <p:spPr>
          <a:xfrm>
            <a:off x="892177" y="3402014"/>
            <a:ext cx="65835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sz="1100" b="1"/>
            </a:lvl1pPr>
            <a:lvl2pPr lvl="1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7"/>
          <p:cNvSpPr txBox="1">
            <a:spLocks noGrp="1"/>
          </p:cNvSpPr>
          <p:nvPr>
            <p:ph type="body" idx="1"/>
          </p:nvPr>
        </p:nvSpPr>
        <p:spPr>
          <a:xfrm rot="5400000">
            <a:off x="-166687" y="1717814"/>
            <a:ext cx="5135700" cy="40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174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>
            <a:spLocks noGrp="1"/>
          </p:cNvSpPr>
          <p:nvPr>
            <p:ph type="title"/>
          </p:nvPr>
        </p:nvSpPr>
        <p:spPr>
          <a:xfrm rot="5400000">
            <a:off x="3868913" y="3305102"/>
            <a:ext cx="5775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68"/>
          <p:cNvSpPr txBox="1">
            <a:spLocks noGrp="1"/>
          </p:cNvSpPr>
          <p:nvPr>
            <p:ph type="body" idx="1"/>
          </p:nvPr>
        </p:nvSpPr>
        <p:spPr>
          <a:xfrm rot="5400000">
            <a:off x="564313" y="346801"/>
            <a:ext cx="5775300" cy="6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7596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204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46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4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9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59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3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 rtl="0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marL="1371600" lvl="2" indent="-3429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marL="1828800" lvl="3" indent="-342900" algn="l" rtl="0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23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818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81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2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950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64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8637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 cap="none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marL="914400" lvl="1" indent="-228600" algn="l" rtl="0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marL="2286000" lvl="4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marL="2743200" lvl="5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marL="3200400" lvl="6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marL="4114800" lvl="8" indent="-228600" algn="l" rtl="0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>
            <a:endParaRPr/>
          </a:p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504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61"/>
          <p:cNvSpPr txBox="1">
            <a:spLocks noGrp="1"/>
          </p:cNvSpPr>
          <p:nvPr>
            <p:ph type="body" idx="1"/>
          </p:nvPr>
        </p:nvSpPr>
        <p:spPr>
          <a:xfrm>
            <a:off x="396877" y="1154114"/>
            <a:ext cx="19272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 rtl="0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 rtl="0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sp>
        <p:nvSpPr>
          <p:cNvPr id="280" name="Google Shape;280;p61"/>
          <p:cNvSpPr txBox="1">
            <a:spLocks noGrp="1"/>
          </p:cNvSpPr>
          <p:nvPr>
            <p:ph type="body" idx="2"/>
          </p:nvPr>
        </p:nvSpPr>
        <p:spPr>
          <a:xfrm>
            <a:off x="2476502" y="1154114"/>
            <a:ext cx="19287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marL="914400" lvl="1" indent="-34925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marL="1371600" lvl="2" indent="-330200" algn="l" rtl="0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marL="1828800" lvl="3" indent="-317500" algn="l" rtl="0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marL="228600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marL="2743200" lvl="5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marL="3200400" lvl="6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marL="3657600" lvl="7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marL="4114800" lvl="8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>
            <a:endParaRPr/>
          </a:p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21792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>
            <a:spLocks noGrp="1"/>
          </p:cNvSpPr>
          <p:nvPr>
            <p:ph type="title"/>
          </p:nvPr>
        </p:nvSpPr>
        <p:spPr>
          <a:xfrm>
            <a:off x="457200" y="1223740"/>
            <a:ext cx="822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62"/>
          <p:cNvSpPr txBox="1">
            <a:spLocks noGrp="1"/>
          </p:cNvSpPr>
          <p:nvPr>
            <p:ph type="body" idx="1"/>
          </p:nvPr>
        </p:nvSpPr>
        <p:spPr>
          <a:xfrm>
            <a:off x="457200" y="1535114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6" name="Google Shape;286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sp>
        <p:nvSpPr>
          <p:cNvPr id="287" name="Google Shape;287;p62"/>
          <p:cNvSpPr txBox="1">
            <a:spLocks noGrp="1"/>
          </p:cNvSpPr>
          <p:nvPr>
            <p:ph type="body" idx="3"/>
          </p:nvPr>
        </p:nvSpPr>
        <p:spPr>
          <a:xfrm>
            <a:off x="4645027" y="1535114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sz="1900" b="1"/>
            </a:lvl1pPr>
            <a:lvl2pPr marL="914400" lvl="1" indent="-2286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sz="1600" b="1"/>
            </a:lvl2pPr>
            <a:lvl3pPr marL="1371600" lvl="2" indent="-2286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4pPr>
            <a:lvl5pPr marL="2286000" lvl="4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288" name="Google Shape;288;p62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marL="914400" lvl="1" indent="-330200" algn="l" rtl="0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marL="1371600" lvl="2" indent="-317500" algn="l" rtl="0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marL="1828800" lvl="3" indent="-304800" algn="l" rtl="0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marL="411480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>
            <a:endParaRPr/>
          </a:p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5811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457202" y="1176568"/>
            <a:ext cx="3008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marL="914400" lvl="1" indent="-368300" algn="l" rtl="0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marL="1371600" lvl="2" indent="-349250" algn="l" rtl="0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marL="1828800" lvl="3" indent="-3302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marL="228600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marL="274320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marL="320040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marL="365760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marL="411480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5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>
            <a:spLocks noGrp="1"/>
          </p:cNvSpPr>
          <p:nvPr>
            <p:ph type="title"/>
          </p:nvPr>
        </p:nvSpPr>
        <p:spPr>
          <a:xfrm>
            <a:off x="1792288" y="5108806"/>
            <a:ext cx="548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marL="914400" lvl="1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 rtl="0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marL="2743200" lvl="5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marL="3200400" lvl="6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marL="3657600" lvl="7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marL="4114800" lvl="8" indent="-228600" algn="l" rtl="0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>
            <a:endParaRPr/>
          </a:p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8069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>
            <a:spLocks noGrp="1"/>
          </p:cNvSpPr>
          <p:nvPr>
            <p:ph type="title"/>
          </p:nvPr>
        </p:nvSpPr>
        <p:spPr>
          <a:xfrm>
            <a:off x="401640" y="579216"/>
            <a:ext cx="83454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57"/>
          <p:cNvSpPr txBox="1">
            <a:spLocks noGrp="1"/>
          </p:cNvSpPr>
          <p:nvPr>
            <p:ph type="body" idx="1"/>
          </p:nvPr>
        </p:nvSpPr>
        <p:spPr>
          <a:xfrm>
            <a:off x="396875" y="1154114"/>
            <a:ext cx="4008300" cy="51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 rtl="0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9400" algn="l" rtl="0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9400" algn="l" rtl="0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57"/>
          <p:cNvSpPr txBox="1"/>
          <p:nvPr/>
        </p:nvSpPr>
        <p:spPr>
          <a:xfrm rot="-5400000">
            <a:off x="8861326" y="6543652"/>
            <a:ext cx="422400" cy="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endParaRPr sz="3100" b="0" i="0" u="none" strike="noStrike" cap="non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1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US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159751" y="6667"/>
            <a:ext cx="1975200" cy="426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6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5" Type="http://schemas.microsoft.com/office/2007/relationships/hdphoto" Target="../media/hdphoto4.wdp"/><Relationship Id="rId4" Type="http://schemas.openxmlformats.org/officeDocument/2006/relationships/image" Target="../media/image54.png"/><Relationship Id="rId9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-118170" y="651287"/>
            <a:ext cx="89868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sym typeface="Verdana"/>
              </a:rPr>
              <a:t>Cluster Analysis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u="sng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Group 5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endParaRPr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endParaRPr lang="en-US" sz="2400" b="1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     </a:t>
            </a: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Mentor Name: Snehal/Dhanya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Date: 11-05-2023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A5FE011-36BF-AD47-D574-E51BFE021661}"/>
              </a:ext>
            </a:extLst>
          </p:cNvPr>
          <p:cNvSpPr/>
          <p:nvPr/>
        </p:nvSpPr>
        <p:spPr>
          <a:xfrm>
            <a:off x="1882588" y="2339789"/>
            <a:ext cx="5378824" cy="294042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Mrs. R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Samatha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Miss. Deepika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Biradar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Mrs. S M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Anantha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Priya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Shantanukumar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Shankar Rana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Sahadevan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Teja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Gurumurthy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G D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Mr. Shubham Dattatray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Chougale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  <a:p>
            <a:pPr algn="ctr"/>
            <a:endParaRPr lang="en-IN" dirty="0"/>
          </a:p>
        </p:txBody>
      </p:sp>
      <p:pic>
        <p:nvPicPr>
          <p:cNvPr id="5" name="Google Shape;333;p1">
            <a:extLst>
              <a:ext uri="{FF2B5EF4-FFF2-40B4-BE49-F238E27FC236}">
                <a16:creationId xmlns:a16="http://schemas.microsoft.com/office/drawing/2014/main" id="{6A39EC8B-4950-98E8-1D7D-0AC3D70016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7566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415ECF-CC66-9932-A63E-C4789D317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8" y="1392690"/>
            <a:ext cx="7989442" cy="4369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534259" y="585554"/>
            <a:ext cx="592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Heatmap to Visualize Null Values in the 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2E553B-FDCB-AA41-AB25-19A7476D1615}"/>
              </a:ext>
            </a:extLst>
          </p:cNvPr>
          <p:cNvSpPr txBox="1"/>
          <p:nvPr/>
        </p:nvSpPr>
        <p:spPr>
          <a:xfrm>
            <a:off x="938233" y="6168741"/>
            <a:ext cx="6996953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Hours to do tax and Business tax rate are having high null values</a:t>
            </a:r>
          </a:p>
        </p:txBody>
      </p:sp>
    </p:spTree>
    <p:extLst>
      <p:ext uri="{BB962C8B-B14F-4D97-AF65-F5344CB8AC3E}">
        <p14:creationId xmlns:p14="http://schemas.microsoft.com/office/powerpoint/2010/main" val="201326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926368" y="385721"/>
            <a:ext cx="671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 to visualize the distribution of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DFD2A-F643-C439-9A4C-824F448AB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4" y="1142883"/>
            <a:ext cx="2917861" cy="2286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E6BD3-F280-3C81-78CA-44A2124F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7176" y="1142883"/>
            <a:ext cx="2917861" cy="2286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1AF96B-DD4C-8E39-C5FD-1D2409AD9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876" y="4215006"/>
            <a:ext cx="2922929" cy="2286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7634A2-A3FC-144D-36C6-029054F5A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65" y="4215006"/>
            <a:ext cx="2917861" cy="22861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09F6C1-FAA7-8798-1FF4-94E15B1043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534" y="4215006"/>
            <a:ext cx="2917861" cy="22861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2F72D9-8D64-2D36-15FA-4625673E0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6637" y="1142883"/>
            <a:ext cx="2917862" cy="230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620492" y="457837"/>
            <a:ext cx="6304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 to visualize the distribution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F1C6F-D8F0-0D6F-4438-48C911CF3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5" y="1282149"/>
            <a:ext cx="2917862" cy="23020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6DFF87-BD0C-D522-E1D9-E70797C24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539" y="1277430"/>
            <a:ext cx="2917862" cy="2302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2577C-1E62-96AB-6A32-5809AEDF8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401" y="1277430"/>
            <a:ext cx="2917863" cy="2302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AC4438-FCF4-36E8-724C-4D543FFBE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905" y="4244788"/>
            <a:ext cx="2917862" cy="2302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71AC91-361B-BDCA-2494-CC79E16F47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7656" y="4235348"/>
            <a:ext cx="2917862" cy="23115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64AD9B-998B-3BEA-F7A0-D537CECD1B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5517" y="4235348"/>
            <a:ext cx="2819752" cy="23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7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CCC4D-5279-DD62-9957-43881E3C63CB}"/>
              </a:ext>
            </a:extLst>
          </p:cNvPr>
          <p:cNvSpPr txBox="1"/>
          <p:nvPr/>
        </p:nvSpPr>
        <p:spPr>
          <a:xfrm>
            <a:off x="444236" y="834890"/>
            <a:ext cx="8385999" cy="58785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latin typeface="Helvetica Neue"/>
              </a:rPr>
              <a:t>Data Distribution:  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lending_interest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GDP,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co2_emission,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days_to_start_business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features are highly skewed.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Range and Spread:</a:t>
            </a:r>
            <a:r>
              <a:rPr lang="en-US" sz="1600" dirty="0">
                <a:latin typeface="Helvetica Neue"/>
              </a:rPr>
              <a:t> By observing the width of the histogram, we can understand the range and spread of the data.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Outliers: </a:t>
            </a:r>
            <a:r>
              <a:rPr lang="en-US" sz="1600" dirty="0">
                <a:latin typeface="Helvetica Neue"/>
              </a:rPr>
              <a:t>Histograms can help identify outliers, which are data points that significantly deviate from the majority of the data. </a:t>
            </a:r>
            <a:r>
              <a:rPr lang="en-US" sz="1600" dirty="0" err="1">
                <a:latin typeface="Helvetica Neue"/>
              </a:rPr>
              <a:t>B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Helvetica Neue"/>
              </a:rPr>
              <a:t>usiness_tax_rate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have high outliers.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latin typeface="Helvetica Neue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600" b="1" dirty="0"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6C055-2DCD-F073-1A0C-839F36726A25}"/>
              </a:ext>
            </a:extLst>
          </p:cNvPr>
          <p:cNvSpPr txBox="1"/>
          <p:nvPr/>
        </p:nvSpPr>
        <p:spPr>
          <a:xfrm>
            <a:off x="1669550" y="275045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57FD4-98B4-383E-E01D-D5CAFDAF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336" y="4319298"/>
            <a:ext cx="2917861" cy="228611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01415D-ED21-711C-E34F-376BF447CCF6}"/>
              </a:ext>
            </a:extLst>
          </p:cNvPr>
          <p:cNvSpPr/>
          <p:nvPr/>
        </p:nvSpPr>
        <p:spPr>
          <a:xfrm>
            <a:off x="3751729" y="5916156"/>
            <a:ext cx="1640541" cy="6892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0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267199"/>
            <a:ext cx="8503149" cy="83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3600" b="1" dirty="0">
                <a:latin typeface="Helvetica Neue"/>
              </a:rPr>
              <a:t>Exploratory Data Analysis (EDA)</a:t>
            </a:r>
            <a:endParaRPr sz="3600" b="1" dirty="0">
              <a:latin typeface="Helvetica Neue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AEE6D1-EA4E-6D03-674A-40BCC8FCE7A1}"/>
              </a:ext>
            </a:extLst>
          </p:cNvPr>
          <p:cNvSpPr txBox="1"/>
          <p:nvPr/>
        </p:nvSpPr>
        <p:spPr>
          <a:xfrm>
            <a:off x="656260" y="1233726"/>
            <a:ext cx="3505667" cy="502384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14300" indent="0">
              <a:buNone/>
            </a:pPr>
            <a:endParaRPr lang="en-IN" sz="1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endParaRPr lang="en-IN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r>
              <a:rPr lang="en-IN" sz="20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pPr marL="114300" indent="0">
              <a:buNone/>
            </a:pPr>
            <a:r>
              <a:rPr lang="en-IN" sz="2800" dirty="0">
                <a:latin typeface="Aharoni" panose="02010803020104030203" pitchFamily="2" charset="-79"/>
                <a:cs typeface="Aharoni" panose="02010803020104030203" pitchFamily="2" charset="-79"/>
              </a:rPr>
              <a:t>Box plot representing that there are outliers in some of the columns of the data</a:t>
            </a:r>
          </a:p>
          <a:p>
            <a:pPr marL="114300" indent="0">
              <a:buNone/>
            </a:pP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114300" indent="0">
              <a:buNone/>
            </a:pPr>
            <a:endParaRPr lang="en-IN" sz="20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EE792-5BC8-96E7-3384-6BD8692D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651" y="938986"/>
            <a:ext cx="3881971" cy="57610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76C97A-0BBB-729C-5AF9-263B672B22CF}"/>
              </a:ext>
            </a:extLst>
          </p:cNvPr>
          <p:cNvSpPr txBox="1"/>
          <p:nvPr/>
        </p:nvSpPr>
        <p:spPr>
          <a:xfrm>
            <a:off x="-958436" y="1528299"/>
            <a:ext cx="574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tx1"/>
                </a:solidFill>
                <a:latin typeface="Algerian" panose="04020705040A02060702" pitchFamily="82" charset="0"/>
              </a:rPr>
              <a:t>Box Plot</a:t>
            </a:r>
            <a:endParaRPr lang="en-IN" sz="2800" b="1" u="sng" dirty="0"/>
          </a:p>
        </p:txBody>
      </p:sp>
    </p:spTree>
    <p:extLst>
      <p:ext uri="{BB962C8B-B14F-4D97-AF65-F5344CB8AC3E}">
        <p14:creationId xmlns:p14="http://schemas.microsoft.com/office/powerpoint/2010/main" val="206318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13C72A-B91D-A87F-FCD4-9833A3C61A1B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2942B4F-3444-1D23-78D4-687F2E7407AE}"/>
              </a:ext>
            </a:extLst>
          </p:cNvPr>
          <p:cNvSpPr/>
          <p:nvPr/>
        </p:nvSpPr>
        <p:spPr>
          <a:xfrm>
            <a:off x="685800" y="1323475"/>
            <a:ext cx="3886200" cy="521918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800" b="1" i="0" dirty="0">
                <a:solidFill>
                  <a:srgbClr val="000000"/>
                </a:solidFill>
                <a:effectLst/>
                <a:latin typeface="Helvetica Neue"/>
              </a:rPr>
              <a:t>High Outliers</a:t>
            </a:r>
          </a:p>
          <a:p>
            <a:pPr algn="ctr"/>
            <a:endParaRPr lang="en-IN" sz="1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business_tax_rate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co2_emission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days_to_start_business</a:t>
            </a:r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energy_usage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GDP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health_exp%_GDP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health_exp_percapita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hours_to_do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tax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population_total</a:t>
            </a:r>
            <a:endParaRPr lang="en-US" sz="2000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tourism_inbound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0" i="0" dirty="0" err="1">
                <a:solidFill>
                  <a:srgbClr val="000000"/>
                </a:solidFill>
                <a:effectLst/>
                <a:latin typeface="Helvetica Neue"/>
              </a:rPr>
              <a:t>tourism_outbound</a:t>
            </a:r>
            <a:endParaRPr lang="en-IN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3284FAC-3576-6B92-0774-4D564C9B6B91}"/>
              </a:ext>
            </a:extLst>
          </p:cNvPr>
          <p:cNvSpPr/>
          <p:nvPr/>
        </p:nvSpPr>
        <p:spPr>
          <a:xfrm>
            <a:off x="4902868" y="1323475"/>
            <a:ext cx="3886200" cy="521918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  <a:latin typeface="Helvetica Neue"/>
              </a:rPr>
              <a:t>Few Outliers</a:t>
            </a:r>
          </a:p>
          <a:p>
            <a:pPr algn="ctr"/>
            <a:endParaRPr lang="en-US" sz="1800" b="1" dirty="0">
              <a:solidFill>
                <a:srgbClr val="000000"/>
              </a:solidFill>
              <a:latin typeface="Helvetica Neue"/>
            </a:endParaRPr>
          </a:p>
          <a:p>
            <a:pPr algn="ctr"/>
            <a:endParaRPr lang="en-US" sz="1800" b="1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infant_mortality_rate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life_expectancy_female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life_expectancy_male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000000"/>
                </a:solidFill>
                <a:latin typeface="Helvetica Neue"/>
              </a:rPr>
              <a:t>moble_phone_usage</a:t>
            </a:r>
            <a:endParaRPr lang="en-US" sz="20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population_15_64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000000"/>
                </a:solidFill>
                <a:latin typeface="Helvetica Neue"/>
              </a:rPr>
              <a:t>population_65+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000000"/>
              </a:solidFill>
              <a:latin typeface="Helvetica Neue"/>
            </a:endParaRPr>
          </a:p>
          <a:p>
            <a:endParaRPr lang="en-IN" sz="1600" dirty="0">
              <a:solidFill>
                <a:srgbClr val="000000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8530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Features Engineering</a:t>
            </a:r>
          </a:p>
        </p:txBody>
      </p:sp>
    </p:spTree>
    <p:extLst>
      <p:ext uri="{BB962C8B-B14F-4D97-AF65-F5344CB8AC3E}">
        <p14:creationId xmlns:p14="http://schemas.microsoft.com/office/powerpoint/2010/main" val="2729714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4C7A9-81ED-5599-A615-0EA22FD85EB9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E510328-4399-8088-05DD-F3BEFF8EE5BC}"/>
              </a:ext>
            </a:extLst>
          </p:cNvPr>
          <p:cNvSpPr/>
          <p:nvPr/>
        </p:nvSpPr>
        <p:spPr>
          <a:xfrm>
            <a:off x="1054772" y="3068052"/>
            <a:ext cx="7259063" cy="1780674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1800" kern="1200" dirty="0">
              <a:solidFill>
                <a:schemeClr val="dk1"/>
              </a:solidFill>
              <a:latin typeface="Century Gothic"/>
              <a:ea typeface="+mn-ea"/>
            </a:endParaRPr>
          </a:p>
          <a:p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max(Business Tax Rate) is around 340% , which means paying 340 rupees as tax for every 100 rupees profit. The global highest Business Tax Rate is around 55% , so assuming the max value to be 60% and replacing all the </a:t>
            </a:r>
            <a:r>
              <a:rPr lang="en-IN" sz="1800" kern="1200" dirty="0" err="1">
                <a:solidFill>
                  <a:schemeClr val="dk1"/>
                </a:solidFill>
                <a:latin typeface="Century Gothic"/>
                <a:ea typeface="+mn-ea"/>
              </a:rPr>
              <a:t>ouliers</a:t>
            </a:r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 (i.e., above 60%) with </a:t>
            </a:r>
            <a:r>
              <a:rPr lang="en-IN" sz="1800" kern="1200" dirty="0" err="1">
                <a:solidFill>
                  <a:schemeClr val="dk1"/>
                </a:solidFill>
                <a:latin typeface="Century Gothic"/>
                <a:ea typeface="+mn-ea"/>
              </a:rPr>
              <a:t>np.nan</a:t>
            </a:r>
            <a:r>
              <a:rPr lang="en-IN" sz="1800" kern="1200" dirty="0">
                <a:solidFill>
                  <a:schemeClr val="dk1"/>
                </a:solidFill>
                <a:latin typeface="Century Gothic"/>
                <a:ea typeface="+mn-ea"/>
              </a:rPr>
              <a:t> and will fill them later using imputation techniques.</a:t>
            </a:r>
            <a:endParaRPr lang="en-IN" sz="1800" dirty="0"/>
          </a:p>
          <a:p>
            <a:pPr algn="ctr"/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E5EA3-C637-BE22-16B4-3FA44A1C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72" y="1257656"/>
            <a:ext cx="7220958" cy="1524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8CAC0-BBF2-4913-485E-2CB24AAB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2" y="5134909"/>
            <a:ext cx="7220958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978F7-CA05-AD94-77F1-290D12F7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1" y="1153356"/>
            <a:ext cx="7259063" cy="14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AF19A-47C2-2B94-9321-7F2F3116908B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606F395-8C06-24C6-2C68-6BF340495E1C}"/>
              </a:ext>
            </a:extLst>
          </p:cNvPr>
          <p:cNvSpPr/>
          <p:nvPr/>
        </p:nvSpPr>
        <p:spPr>
          <a:xfrm>
            <a:off x="1030709" y="2764189"/>
            <a:ext cx="7259063" cy="2036412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kern="1200" dirty="0">
                <a:latin typeface="Century Gothic"/>
              </a:rPr>
              <a:t>max(Days to Start Business) is 694 days. Accounting 18-20 business days a month it takes like around 3 years , comparing it to real time global values, the max time required to start a business is around 50 days. Based on the boxplot assuming the max days to start a business is 80 days and replacing all the outliers with </a:t>
            </a:r>
            <a:r>
              <a:rPr lang="en-US" sz="1600" kern="1200" dirty="0" err="1">
                <a:latin typeface="Century Gothic"/>
              </a:rPr>
              <a:t>np.nan</a:t>
            </a:r>
            <a:r>
              <a:rPr lang="en-US" sz="1600" kern="1200" dirty="0">
                <a:latin typeface="Century Gothic"/>
              </a:rPr>
              <a:t> and will figure a way to fill them up with sensible number later based on all other parameters</a:t>
            </a:r>
          </a:p>
          <a:p>
            <a:pPr algn="ctr"/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D8B29-BF51-BA43-BBCC-95CC0FBA3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90" y="5201007"/>
            <a:ext cx="7259062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6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C48BC87-4FD0-DF1F-6E28-11E7A26A6AEA}"/>
              </a:ext>
            </a:extLst>
          </p:cNvPr>
          <p:cNvSpPr/>
          <p:nvPr/>
        </p:nvSpPr>
        <p:spPr>
          <a:xfrm>
            <a:off x="743405" y="3149988"/>
            <a:ext cx="7849695" cy="1494201"/>
          </a:xfrm>
          <a:prstGeom prst="wedgeRoundRect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kern="1200" dirty="0">
                <a:latin typeface="Century Gothic"/>
              </a:rPr>
              <a:t>Based on the boxplot assuming 600 hours as max (hours to do tax ) and replacing all the outliers with </a:t>
            </a:r>
            <a:r>
              <a:rPr lang="en-US" sz="1800" kern="1200" dirty="0" err="1">
                <a:latin typeface="Century Gothic"/>
              </a:rPr>
              <a:t>np.nan</a:t>
            </a:r>
            <a:r>
              <a:rPr lang="en-US" sz="1800" kern="1200" dirty="0">
                <a:latin typeface="Century Gothic"/>
              </a:rPr>
              <a:t> and will figure a way to fill them up with sensible number later based on all other parameters.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D8379-7413-BDF6-70F7-D3A866E1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05" y="1374834"/>
            <a:ext cx="7849695" cy="1371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73228A-E9A4-554E-A4CA-873E5B7D21AE}"/>
              </a:ext>
            </a:extLst>
          </p:cNvPr>
          <p:cNvSpPr txBox="1"/>
          <p:nvPr/>
        </p:nvSpPr>
        <p:spPr>
          <a:xfrm>
            <a:off x="2285999" y="555975"/>
            <a:ext cx="561874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  <a:spcBef>
                <a:spcPts val="1300"/>
              </a:spcBef>
            </a:pPr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Interpretations on Boxplots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FA152-8690-4B77-208F-FEE8D5C02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04" y="4971787"/>
            <a:ext cx="7849695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0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790ED8-D7AC-4883-5B16-B9B6F873876B}"/>
              </a:ext>
            </a:extLst>
          </p:cNvPr>
          <p:cNvSpPr txBox="1"/>
          <p:nvPr/>
        </p:nvSpPr>
        <p:spPr>
          <a:xfrm>
            <a:off x="807084" y="768664"/>
            <a:ext cx="7451089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en-US" sz="3600" b="1" dirty="0">
                <a:solidFill>
                  <a:srgbClr val="002776"/>
                </a:solidFill>
                <a:latin typeface="Verdana"/>
                <a:ea typeface="Verdana"/>
              </a:rPr>
              <a:t>Clustering</a:t>
            </a:r>
            <a:endParaRPr lang="en-IN" sz="3600" b="1" dirty="0">
              <a:solidFill>
                <a:srgbClr val="002776"/>
              </a:solidFill>
              <a:latin typeface="Verdana"/>
              <a:ea typeface="Verdana"/>
            </a:endParaRPr>
          </a:p>
        </p:txBody>
      </p:sp>
      <p:pic>
        <p:nvPicPr>
          <p:cNvPr id="4" name="Content Placeholder 1" descr="7cp">
            <a:extLst>
              <a:ext uri="{FF2B5EF4-FFF2-40B4-BE49-F238E27FC236}">
                <a16:creationId xmlns:a16="http://schemas.microsoft.com/office/drawing/2014/main" id="{D25B2C45-1BAA-B7C2-1951-FB4636F42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" y="1525794"/>
            <a:ext cx="7451090" cy="4872466"/>
          </a:xfrm>
          <a:prstGeom prst="rect">
            <a:avLst/>
          </a:prstGeom>
        </p:spPr>
      </p:pic>
      <p:pic>
        <p:nvPicPr>
          <p:cNvPr id="2" name="Google Shape;333;p1">
            <a:extLst>
              <a:ext uri="{FF2B5EF4-FFF2-40B4-BE49-F238E27FC236}">
                <a16:creationId xmlns:a16="http://schemas.microsoft.com/office/drawing/2014/main" id="{E2524E34-7B52-5574-C3E0-81602E59CB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0064" y="7566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90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2C66B-836B-9C48-DC4E-90057E76DB25}"/>
              </a:ext>
            </a:extLst>
          </p:cNvPr>
          <p:cNvSpPr txBox="1"/>
          <p:nvPr/>
        </p:nvSpPr>
        <p:spPr>
          <a:xfrm>
            <a:off x="830179" y="653915"/>
            <a:ext cx="7519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Country &amp; Feature wise Mean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967AD-9C65-3981-67A1-A23423CDDB63}"/>
              </a:ext>
            </a:extLst>
          </p:cNvPr>
          <p:cNvSpPr txBox="1"/>
          <p:nvPr/>
        </p:nvSpPr>
        <p:spPr>
          <a:xfrm>
            <a:off x="830179" y="1634044"/>
            <a:ext cx="3224463" cy="4469487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sz="1800" b="1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 algn="l"/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Imputing missing values with country and feature wise mean, as if the imputation is done through the mean of feature may mislead the data.</a:t>
            </a:r>
          </a:p>
          <a:p>
            <a:pPr algn="l"/>
            <a:endParaRPr lang="en-US" sz="1800" b="1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 algn="l"/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Afghanistan doesn’t have any values. So,  for that we performed median.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E7B3E-6B51-6ADF-8ECC-F946E526D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5" y="1285419"/>
            <a:ext cx="3898232" cy="53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557CCC-526C-EA24-4E5C-674A10138218}"/>
              </a:ext>
            </a:extLst>
          </p:cNvPr>
          <p:cNvSpPr txBox="1"/>
          <p:nvPr/>
        </p:nvSpPr>
        <p:spPr>
          <a:xfrm>
            <a:off x="2358190" y="592070"/>
            <a:ext cx="4487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kern="1200" dirty="0">
                <a:solidFill>
                  <a:schemeClr val="dk1"/>
                </a:solidFill>
                <a:latin typeface="Century Gothic"/>
                <a:ea typeface="+mn-ea"/>
              </a:rPr>
              <a:t>Median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33030-91A1-30EB-EC07-67041F6984DE}"/>
              </a:ext>
            </a:extLst>
          </p:cNvPr>
          <p:cNvSpPr txBox="1"/>
          <p:nvPr/>
        </p:nvSpPr>
        <p:spPr>
          <a:xfrm>
            <a:off x="1106905" y="1411342"/>
            <a:ext cx="370572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endParaRPr lang="en-US" b="1" dirty="0">
              <a:latin typeface="Helvetica Neue"/>
            </a:endParaRP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Whichever countries having null values for the entire feature, imputing those countries with median value of that feature from all the countries.</a:t>
            </a:r>
          </a:p>
          <a:p>
            <a:pPr algn="l"/>
            <a:endParaRPr lang="en-US" b="1" dirty="0">
              <a:latin typeface="Helvetica Neue"/>
            </a:endParaRPr>
          </a:p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304B2E6A-7DD9-4418-930B-924085BE1769}"/>
              </a:ext>
            </a:extLst>
          </p:cNvPr>
          <p:cNvSpPr/>
          <p:nvPr/>
        </p:nvSpPr>
        <p:spPr>
          <a:xfrm>
            <a:off x="715879" y="5249262"/>
            <a:ext cx="7429500" cy="1235760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Tried with KNN Imputation as well for whichever countries having null values for the entire feature, but median imputation is giving better results, hence going ahead with median imputation</a:t>
            </a:r>
          </a:p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74D1C1-D781-C9B1-839E-274BC877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8" y="1411342"/>
            <a:ext cx="3116178" cy="37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C74BD7-89EE-CA80-3966-579AB53F6314}"/>
              </a:ext>
            </a:extLst>
          </p:cNvPr>
          <p:cNvSpPr txBox="1"/>
          <p:nvPr/>
        </p:nvSpPr>
        <p:spPr>
          <a:xfrm>
            <a:off x="2033336" y="592070"/>
            <a:ext cx="60037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Data Transformations</a:t>
            </a:r>
          </a:p>
          <a:p>
            <a:pPr algn="l"/>
            <a:endParaRPr lang="en-IN" sz="2800" b="1" kern="1200" dirty="0">
              <a:solidFill>
                <a:schemeClr val="dk1"/>
              </a:solidFill>
              <a:latin typeface="Century Gothic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004F12-D523-0CDD-3B96-68B6AD51D3FE}"/>
              </a:ext>
            </a:extLst>
          </p:cNvPr>
          <p:cNvSpPr txBox="1"/>
          <p:nvPr/>
        </p:nvSpPr>
        <p:spPr>
          <a:xfrm>
            <a:off x="3248529" y="1703159"/>
            <a:ext cx="2863512" cy="4259342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200" dirty="0">
                <a:latin typeface="Century Gothic"/>
              </a:rPr>
              <a:t> Applying log transformation for </a:t>
            </a:r>
            <a:r>
              <a:rPr lang="en-IN" sz="1600" b="1" kern="1200" dirty="0" err="1">
                <a:latin typeface="Century Gothic"/>
              </a:rPr>
              <a:t>lending_interest</a:t>
            </a:r>
            <a:r>
              <a:rPr lang="en-IN" sz="1600" b="1" kern="1200" dirty="0">
                <a:latin typeface="Century Gothic"/>
              </a:rPr>
              <a:t> </a:t>
            </a:r>
            <a:r>
              <a:rPr lang="en-IN" sz="1800" b="1" kern="1200" dirty="0">
                <a:latin typeface="Century Gothic"/>
              </a:rPr>
              <a:t>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kern="1200" dirty="0">
                <a:latin typeface="Century Gothic"/>
              </a:rPr>
              <a:t>  Applying Square root transformation for </a:t>
            </a:r>
            <a:r>
              <a:rPr lang="en-IN" sz="1600" b="1" kern="1200" dirty="0">
                <a:latin typeface="Century Gothic"/>
              </a:rPr>
              <a:t>'GDP', 'co2_emission', '</a:t>
            </a:r>
            <a:r>
              <a:rPr lang="en-IN" sz="1600" b="1" kern="1200" dirty="0" err="1">
                <a:latin typeface="Century Gothic"/>
              </a:rPr>
              <a:t>population_total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energy_usage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tourism_inbound</a:t>
            </a:r>
            <a:r>
              <a:rPr lang="en-IN" sz="1600" b="1" kern="1200" dirty="0">
                <a:latin typeface="Century Gothic"/>
              </a:rPr>
              <a:t>', '</a:t>
            </a:r>
            <a:r>
              <a:rPr lang="en-IN" sz="1600" b="1" kern="1200" dirty="0" err="1">
                <a:latin typeface="Century Gothic"/>
              </a:rPr>
              <a:t>tourism_outbound</a:t>
            </a:r>
            <a:r>
              <a:rPr lang="en-IN" sz="1600" b="1" kern="1200" dirty="0">
                <a:latin typeface="Century Gothic"/>
              </a:rPr>
              <a:t>' </a:t>
            </a:r>
            <a:r>
              <a:rPr lang="en-IN" sz="1800" b="1" kern="1200" dirty="0">
                <a:latin typeface="Century Gothic"/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132B2-3EF7-B1B3-B5FF-DECC7E8AF6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311456" y="1600200"/>
            <a:ext cx="2490537" cy="4665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028644-531C-A2F2-222C-77F1324E83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42007" y="1600200"/>
            <a:ext cx="2810267" cy="46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Visualization </a:t>
            </a:r>
          </a:p>
        </p:txBody>
      </p:sp>
    </p:spTree>
    <p:extLst>
      <p:ext uri="{BB962C8B-B14F-4D97-AF65-F5344CB8AC3E}">
        <p14:creationId xmlns:p14="http://schemas.microsoft.com/office/powerpoint/2010/main" val="840527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80763" y="486601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Top 30 Countries with Highest GDP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F682D-6D7B-52A6-75DE-DEF6412FA181}"/>
              </a:ext>
            </a:extLst>
          </p:cNvPr>
          <p:cNvSpPr txBox="1"/>
          <p:nvPr/>
        </p:nvSpPr>
        <p:spPr>
          <a:xfrm>
            <a:off x="145550" y="3788744"/>
            <a:ext cx="58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/>
              <a:t>Top 30 Countries with Lowest GDP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692B9-0329-8059-D139-55933D353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77" y="986675"/>
            <a:ext cx="8636445" cy="2702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ACF500-E0D5-07A7-3446-ABE291613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77" y="4132804"/>
            <a:ext cx="8636445" cy="2702104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9522D6F-4074-98C4-6ECD-6C66C6594D1A}"/>
              </a:ext>
            </a:extLst>
          </p:cNvPr>
          <p:cNvSpPr/>
          <p:nvPr/>
        </p:nvSpPr>
        <p:spPr>
          <a:xfrm>
            <a:off x="5985663" y="2474259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US have high GDP and Marshall islands have low GDP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82487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392656" y="618081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Energy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5E857-66F0-6154-C974-47569251CDB3}"/>
              </a:ext>
            </a:extLst>
          </p:cNvPr>
          <p:cNvSpPr txBox="1"/>
          <p:nvPr/>
        </p:nvSpPr>
        <p:spPr>
          <a:xfrm>
            <a:off x="513699" y="3806896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Energy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458DB-C6C6-AC42-B2FD-0DB20513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99" y="1000134"/>
            <a:ext cx="8693597" cy="2701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30CE3B-0A66-7A1A-3DCC-FCB86D22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99" y="4145450"/>
            <a:ext cx="8693597" cy="270170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A9C0E16-0FE8-23FA-64F4-6B57158C1DFE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China have highest energy usage and Guam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424803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704350" y="654868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Tourism Inbound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79B6-6000-9FF1-5026-556BE02108D6}"/>
              </a:ext>
            </a:extLst>
          </p:cNvPr>
          <p:cNvSpPr txBox="1"/>
          <p:nvPr/>
        </p:nvSpPr>
        <p:spPr>
          <a:xfrm>
            <a:off x="612910" y="3775581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Tourism Inbound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45EDA-9668-823F-41E5-9145031A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29" y="993422"/>
            <a:ext cx="8598342" cy="2701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F09C63-E1F6-9EA1-3FDB-96591B069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29" y="4114135"/>
            <a:ext cx="8598342" cy="2701710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28604D90-710B-9973-5BFE-5D36DF97EBFF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US have highest t</a:t>
            </a:r>
            <a:r>
              <a:rPr lang="en-IN" sz="1800" b="1" dirty="0" err="1"/>
              <a:t>ourism</a:t>
            </a:r>
            <a:r>
              <a:rPr lang="en-IN" sz="1800" b="1" dirty="0"/>
              <a:t> Inbound </a:t>
            </a:r>
            <a:r>
              <a:rPr lang="en-US" sz="1800" b="1" dirty="0"/>
              <a:t>and Burundi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128715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427490" y="634154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Highest Tourism Outbound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79B6-6000-9FF1-5026-556BE02108D6}"/>
              </a:ext>
            </a:extLst>
          </p:cNvPr>
          <p:cNvSpPr txBox="1"/>
          <p:nvPr/>
        </p:nvSpPr>
        <p:spPr>
          <a:xfrm>
            <a:off x="389999" y="3708137"/>
            <a:ext cx="580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u="sng" dirty="0"/>
              <a:t>Top 30 Countries with Lowest Tourism Outbound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7E8F6-FB13-FC99-4425-BA831CE94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251" y="1006430"/>
            <a:ext cx="8655495" cy="2701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6CC0E2-F7E3-962D-EF3B-01A42866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250" y="4114135"/>
            <a:ext cx="8655495" cy="2701707"/>
          </a:xfrm>
          <a:prstGeom prst="rect">
            <a:avLst/>
          </a:prstGeom>
        </p:spPr>
      </p:pic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597293F8-1750-2D52-4FCF-63A6BCEB936D}"/>
              </a:ext>
            </a:extLst>
          </p:cNvPr>
          <p:cNvSpPr/>
          <p:nvPr/>
        </p:nvSpPr>
        <p:spPr>
          <a:xfrm>
            <a:off x="6126436" y="2350987"/>
            <a:ext cx="2627565" cy="2372991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b="1" dirty="0"/>
              <a:t>US have highest t</a:t>
            </a:r>
            <a:r>
              <a:rPr lang="en-IN" sz="1800" b="1" dirty="0" err="1"/>
              <a:t>ourism</a:t>
            </a:r>
            <a:r>
              <a:rPr lang="en-IN" sz="1800" b="1" dirty="0"/>
              <a:t> outbound </a:t>
            </a:r>
            <a:r>
              <a:rPr lang="en-US" sz="1800" b="1" dirty="0"/>
              <a:t>and </a:t>
            </a:r>
            <a:r>
              <a:rPr lang="en-US" sz="1800" b="1" dirty="0" err="1"/>
              <a:t>sao</a:t>
            </a:r>
            <a:r>
              <a:rPr lang="en-US" sz="1800" b="1" dirty="0"/>
              <a:t> Tome and Principe have lowest energy usage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3961912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E6878-4FC1-2598-DC88-6A1786F166BF}"/>
              </a:ext>
            </a:extLst>
          </p:cNvPr>
          <p:cNvSpPr txBox="1"/>
          <p:nvPr/>
        </p:nvSpPr>
        <p:spPr>
          <a:xfrm>
            <a:off x="1585730" y="248924"/>
            <a:ext cx="58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 dirty="0"/>
              <a:t>Correlation Heatmap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1958A-237F-9653-460E-EAF95D88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2" y="798082"/>
            <a:ext cx="7698870" cy="4810237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B0E5BBA1-58D3-4E7F-D545-F4DCD077D26A}"/>
              </a:ext>
            </a:extLst>
          </p:cNvPr>
          <p:cNvSpPr/>
          <p:nvPr/>
        </p:nvSpPr>
        <p:spPr>
          <a:xfrm>
            <a:off x="650932" y="5695812"/>
            <a:ext cx="7698870" cy="526056"/>
          </a:xfrm>
          <a:prstGeom prst="round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CO2 and energy usage are having more correlation of 0.99 with each other than any variables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2882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315E9B-12F4-89D5-45F5-A2E2EAAFEBAD}"/>
              </a:ext>
            </a:extLst>
          </p:cNvPr>
          <p:cNvSpPr txBox="1"/>
          <p:nvPr/>
        </p:nvSpPr>
        <p:spPr>
          <a:xfrm>
            <a:off x="553453" y="1367714"/>
            <a:ext cx="7453563" cy="45858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sz="16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Helvetica Neue"/>
              </a:rPr>
              <a:t>  </a:t>
            </a:r>
            <a:r>
              <a:rPr lang="en-US" dirty="0">
                <a:latin typeface="Helvetica Neue"/>
              </a:rPr>
              <a:t>Hopkins test is a way of measuring the cluster tendency of a dataset the Hopkins statistic, is a statistic which gives a value which indicates the cluster tendency, in other words: how well the data can be clustered.</a:t>
            </a:r>
          </a:p>
          <a:p>
            <a:pPr algn="l"/>
            <a:endParaRPr lang="en-US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Helvetica Neue"/>
              </a:rPr>
              <a:t>  If the value is between {0.7, ..., 0.99}, it has a high tendency to cluster measuring</a:t>
            </a:r>
          </a:p>
          <a:p>
            <a:pPr algn="l"/>
            <a:endParaRPr lang="en-US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Helvetica Neue"/>
              </a:rPr>
              <a:t>  We determined that the clustering techniques we used are appropriate for a given dataset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dirty="0"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FD219-961A-F3DA-D9A4-8C0AB3DA63E7}"/>
              </a:ext>
            </a:extLst>
          </p:cNvPr>
          <p:cNvSpPr txBox="1"/>
          <p:nvPr/>
        </p:nvSpPr>
        <p:spPr>
          <a:xfrm>
            <a:off x="1756610" y="583701"/>
            <a:ext cx="53059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00000"/>
                </a:solidFill>
                <a:effectLst/>
                <a:latin typeface="Helvetica Neue"/>
              </a:rPr>
              <a:t>Hopkins test</a:t>
            </a:r>
          </a:p>
          <a:p>
            <a:pPr algn="l"/>
            <a:endParaRPr lang="en-IN" sz="2800" b="1" kern="1200" dirty="0">
              <a:solidFill>
                <a:schemeClr val="dk1"/>
              </a:solidFill>
              <a:latin typeface="Century Gothic"/>
              <a:ea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52768-4AB5-F57C-94CA-FFE3332E7B5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30780" y="3537539"/>
            <a:ext cx="6898908" cy="20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5186FD4-868A-DFD2-AE2E-FA511B2C2B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pic>
        <p:nvPicPr>
          <p:cNvPr id="16" name="Google Shape;343;p2">
            <a:extLst>
              <a:ext uri="{FF2B5EF4-FFF2-40B4-BE49-F238E27FC236}">
                <a16:creationId xmlns:a16="http://schemas.microsoft.com/office/drawing/2014/main" id="{46928950-D304-CF06-DF23-B29ECA34E21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71754" y="46457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D65EBDB-1558-864A-1376-49984F9ECDEA}"/>
              </a:ext>
            </a:extLst>
          </p:cNvPr>
          <p:cNvSpPr/>
          <p:nvPr/>
        </p:nvSpPr>
        <p:spPr>
          <a:xfrm>
            <a:off x="125506" y="55422"/>
            <a:ext cx="5432612" cy="535926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</a:p>
          <a:p>
            <a:pPr algn="ctr"/>
            <a:endParaRPr lang="en-US" sz="2400" b="1" i="0" u="none" strike="noStrike" cap="none" dirty="0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Creating clusters on global development measurement dataset.</a:t>
            </a:r>
            <a:endParaRPr lang="en-US" sz="2400" b="1" i="0" u="none" strike="noStrike" cap="none" dirty="0">
              <a:solidFill>
                <a:srgbClr val="00277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6B3AD6-B952-CBDB-6AEA-422D8FE7E65E}"/>
              </a:ext>
            </a:extLst>
          </p:cNvPr>
          <p:cNvSpPr/>
          <p:nvPr/>
        </p:nvSpPr>
        <p:spPr>
          <a:xfrm>
            <a:off x="4761466" y="2994211"/>
            <a:ext cx="4257027" cy="403411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sym typeface="Verdana"/>
              </a:rPr>
              <a:t> </a:t>
            </a:r>
            <a:r>
              <a:rPr lang="en-US" sz="2000" b="1" dirty="0">
                <a:solidFill>
                  <a:srgbClr val="002776"/>
                </a:solidFill>
                <a:latin typeface="Arial"/>
                <a:cs typeface="Arial"/>
                <a:sym typeface="Century Gothic"/>
              </a:rPr>
              <a:t>Objective:</a:t>
            </a:r>
            <a:endParaRPr lang="en-US" sz="2000" b="1" dirty="0">
              <a:solidFill>
                <a:srgbClr val="002776"/>
              </a:solidFill>
              <a:latin typeface="Arial"/>
              <a:cs typeface="Arial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sym typeface="Verdana"/>
              </a:rPr>
              <a:t>The objective of the analysis is to form clusters based on the given global development measurement data. </a:t>
            </a:r>
            <a:endParaRPr lang="en-IN" sz="20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PCA[</a:t>
            </a:r>
            <a:r>
              <a:rPr lang="en-IN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Principal Component Analysis</a:t>
            </a: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264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4FCC0-6DDF-5483-4F78-34D80AD8FFDC}"/>
              </a:ext>
            </a:extLst>
          </p:cNvPr>
          <p:cNvSpPr txBox="1"/>
          <p:nvPr/>
        </p:nvSpPr>
        <p:spPr>
          <a:xfrm>
            <a:off x="818147" y="616132"/>
            <a:ext cx="7134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Helvetica Neue"/>
              </a:rPr>
              <a:t>Principal Component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9B97-4D48-1CAA-64D7-191F36F0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87" y="1628756"/>
            <a:ext cx="5696745" cy="3248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714300-7003-0747-B476-8DA3070AD7BC}"/>
              </a:ext>
            </a:extLst>
          </p:cNvPr>
          <p:cNvSpPr txBox="1"/>
          <p:nvPr/>
        </p:nvSpPr>
        <p:spPr>
          <a:xfrm>
            <a:off x="952699" y="5053028"/>
            <a:ext cx="686562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400" b="1" dirty="0">
                <a:latin typeface="Helvetica Neue"/>
              </a:rPr>
              <a:t>The sum of first three variance we got 70.5%. So we made a choice to take 3 PCA values.</a:t>
            </a:r>
          </a:p>
        </p:txBody>
      </p:sp>
    </p:spTree>
    <p:extLst>
      <p:ext uri="{BB962C8B-B14F-4D97-AF65-F5344CB8AC3E}">
        <p14:creationId xmlns:p14="http://schemas.microsoft.com/office/powerpoint/2010/main" val="154585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8BCE13-5EB4-1392-6104-14924B16C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492" y="999247"/>
            <a:ext cx="6041685" cy="4990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0ED3D74-01C3-EA51-457C-88B9974EAD42}"/>
              </a:ext>
            </a:extLst>
          </p:cNvPr>
          <p:cNvSpPr/>
          <p:nvPr/>
        </p:nvSpPr>
        <p:spPr>
          <a:xfrm>
            <a:off x="6598920" y="1165860"/>
            <a:ext cx="2209800" cy="48234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u="sng" dirty="0">
                <a:latin typeface="Helvetica Neue"/>
              </a:rPr>
              <a:t>Based on country </a:t>
            </a:r>
            <a:r>
              <a:rPr lang="en-US" b="1" dirty="0">
                <a:latin typeface="Helvetica Neue"/>
              </a:rPr>
              <a:t>PCA1= 53.5%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PCA2 = 09.2%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PCA3 = 07.8%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Helvetica Neue"/>
              </a:rPr>
              <a:t>We got 70.5% in adding </a:t>
            </a:r>
            <a:r>
              <a:rPr lang="en-IN" b="1" dirty="0">
                <a:latin typeface="Helvetica Neue"/>
              </a:rPr>
              <a:t>sum of first three variance</a:t>
            </a:r>
            <a:r>
              <a:rPr lang="en-US" b="1" dirty="0">
                <a:latin typeface="Helvetica Neue"/>
              </a:rPr>
              <a:t>.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5440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1968606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E33B5-033E-2F08-9A6B-EDC1F5EF1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89742-4986-6499-A00B-25BD1B7218F2}"/>
              </a:ext>
            </a:extLst>
          </p:cNvPr>
          <p:cNvSpPr txBox="1"/>
          <p:nvPr/>
        </p:nvSpPr>
        <p:spPr>
          <a:xfrm>
            <a:off x="507206" y="290725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Helvetica Neue"/>
              </a:rPr>
              <a:t>Hierarchical Clustering</a:t>
            </a:r>
            <a:endParaRPr lang="en-IN" sz="3600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2536D21-86D9-2375-7AD2-1BB3C5C6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D3A41B-0FA2-7869-7487-663FF21CB469}"/>
              </a:ext>
            </a:extLst>
          </p:cNvPr>
          <p:cNvSpPr/>
          <p:nvPr/>
        </p:nvSpPr>
        <p:spPr>
          <a:xfrm>
            <a:off x="1590673" y="1222887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74D0F1-C6E9-BC15-2EBB-30772BEC91AB}"/>
              </a:ext>
            </a:extLst>
          </p:cNvPr>
          <p:cNvSpPr/>
          <p:nvPr/>
        </p:nvSpPr>
        <p:spPr>
          <a:xfrm>
            <a:off x="1352550" y="1993393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features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34FB75-F5EB-709D-6187-48227AC02E5F}"/>
              </a:ext>
            </a:extLst>
          </p:cNvPr>
          <p:cNvSpPr/>
          <p:nvPr/>
        </p:nvSpPr>
        <p:spPr>
          <a:xfrm>
            <a:off x="1352550" y="2528769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distance matrix</a:t>
            </a:r>
            <a:endParaRPr lang="en-I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D8AA3-C037-3216-AADB-1A9CAD4E4A8D}"/>
              </a:ext>
            </a:extLst>
          </p:cNvPr>
          <p:cNvSpPr/>
          <p:nvPr/>
        </p:nvSpPr>
        <p:spPr>
          <a:xfrm>
            <a:off x="1352550" y="3064145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 each point as cluster</a:t>
            </a:r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D7C20C-4DEA-D5C9-C230-1B85957D9603}"/>
              </a:ext>
            </a:extLst>
          </p:cNvPr>
          <p:cNvSpPr/>
          <p:nvPr/>
        </p:nvSpPr>
        <p:spPr>
          <a:xfrm>
            <a:off x="1352550" y="4859240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closest cluster</a:t>
            </a:r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3EF0AD-228B-3478-8ECF-4FEA9459279F}"/>
              </a:ext>
            </a:extLst>
          </p:cNvPr>
          <p:cNvSpPr/>
          <p:nvPr/>
        </p:nvSpPr>
        <p:spPr>
          <a:xfrm>
            <a:off x="1352550" y="5445858"/>
            <a:ext cx="2019300" cy="450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distance matrix</a:t>
            </a:r>
            <a:endParaRPr lang="en-IN" dirty="0"/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39122636-0F6D-86DE-91BA-3F8F71A95BB9}"/>
              </a:ext>
            </a:extLst>
          </p:cNvPr>
          <p:cNvSpPr/>
          <p:nvPr/>
        </p:nvSpPr>
        <p:spPr>
          <a:xfrm>
            <a:off x="1166812" y="3733593"/>
            <a:ext cx="2390775" cy="73857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of cluster=1</a:t>
            </a:r>
            <a:endParaRPr lang="en-IN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B21204-CEDA-22F6-5392-DD65F73DBA7C}"/>
              </a:ext>
            </a:extLst>
          </p:cNvPr>
          <p:cNvCxnSpPr>
            <a:cxnSpLocks/>
          </p:cNvCxnSpPr>
          <p:nvPr/>
        </p:nvCxnSpPr>
        <p:spPr>
          <a:xfrm>
            <a:off x="2386010" y="1849077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83FEA3-756B-CA36-11F5-C4E7C1452EC2}"/>
              </a:ext>
            </a:extLst>
          </p:cNvPr>
          <p:cNvCxnSpPr>
            <a:cxnSpLocks/>
          </p:cNvCxnSpPr>
          <p:nvPr/>
        </p:nvCxnSpPr>
        <p:spPr>
          <a:xfrm>
            <a:off x="2381245" y="2349539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0047DE-94F5-3B46-1B45-74FA207FA4B9}"/>
              </a:ext>
            </a:extLst>
          </p:cNvPr>
          <p:cNvCxnSpPr>
            <a:cxnSpLocks/>
          </p:cNvCxnSpPr>
          <p:nvPr/>
        </p:nvCxnSpPr>
        <p:spPr>
          <a:xfrm>
            <a:off x="2376480" y="287822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26CC47-BB42-5791-E691-DB08DF83AA84}"/>
              </a:ext>
            </a:extLst>
          </p:cNvPr>
          <p:cNvCxnSpPr>
            <a:cxnSpLocks/>
          </p:cNvCxnSpPr>
          <p:nvPr/>
        </p:nvCxnSpPr>
        <p:spPr>
          <a:xfrm>
            <a:off x="2400295" y="3514314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922CE0-E2A9-66D5-5C68-A18137A536B0}"/>
              </a:ext>
            </a:extLst>
          </p:cNvPr>
          <p:cNvCxnSpPr>
            <a:cxnSpLocks/>
          </p:cNvCxnSpPr>
          <p:nvPr/>
        </p:nvCxnSpPr>
        <p:spPr>
          <a:xfrm>
            <a:off x="2371715" y="4544652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A0235B-24BC-788D-A520-0DECF5A470F4}"/>
              </a:ext>
            </a:extLst>
          </p:cNvPr>
          <p:cNvCxnSpPr>
            <a:cxnSpLocks/>
          </p:cNvCxnSpPr>
          <p:nvPr/>
        </p:nvCxnSpPr>
        <p:spPr>
          <a:xfrm>
            <a:off x="2386005" y="5244434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9BF3329-F016-0EDB-89AD-7B2CAF7F8F55}"/>
              </a:ext>
            </a:extLst>
          </p:cNvPr>
          <p:cNvSpPr/>
          <p:nvPr/>
        </p:nvSpPr>
        <p:spPr>
          <a:xfrm>
            <a:off x="3914538" y="3779716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7458F2-E282-63F0-C6B8-6EF7625E2603}"/>
              </a:ext>
            </a:extLst>
          </p:cNvPr>
          <p:cNvCxnSpPr>
            <a:cxnSpLocks/>
          </p:cNvCxnSpPr>
          <p:nvPr/>
        </p:nvCxnSpPr>
        <p:spPr>
          <a:xfrm flipV="1">
            <a:off x="3557587" y="4102882"/>
            <a:ext cx="378633" cy="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B03EA9-F481-9F46-CB90-A0CF5812F8F1}"/>
              </a:ext>
            </a:extLst>
          </p:cNvPr>
          <p:cNvCxnSpPr>
            <a:cxnSpLocks/>
          </p:cNvCxnSpPr>
          <p:nvPr/>
        </p:nvCxnSpPr>
        <p:spPr>
          <a:xfrm flipV="1">
            <a:off x="847251" y="4095769"/>
            <a:ext cx="378633" cy="7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BE07AC-266B-9DFD-D75A-CF1193EBF39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15933" y="5670942"/>
            <a:ext cx="536617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5536D09-37B4-CD49-A27B-374E2B7AE27C}"/>
              </a:ext>
            </a:extLst>
          </p:cNvPr>
          <p:cNvCxnSpPr/>
          <p:nvPr/>
        </p:nvCxnSpPr>
        <p:spPr>
          <a:xfrm flipV="1">
            <a:off x="847251" y="4095769"/>
            <a:ext cx="0" cy="15751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8A70E3-0C5B-C076-BA05-0105A99F7E04}"/>
              </a:ext>
            </a:extLst>
          </p:cNvPr>
          <p:cNvSpPr/>
          <p:nvPr/>
        </p:nvSpPr>
        <p:spPr>
          <a:xfrm>
            <a:off x="5741076" y="1408792"/>
            <a:ext cx="3009899" cy="45170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Helvetica Neue"/>
              </a:rPr>
              <a:t>Why Hierarchical clustering?</a:t>
            </a:r>
          </a:p>
          <a:p>
            <a:pPr algn="ctr"/>
            <a:endParaRPr lang="en-US" b="1" dirty="0">
              <a:latin typeface="Helvetica Neue"/>
            </a:endParaRPr>
          </a:p>
          <a:p>
            <a:pPr>
              <a:buFont typeface="Arial"/>
              <a:buChar char="•"/>
            </a:pPr>
            <a:r>
              <a:rPr lang="en-US" sz="1800" b="1" dirty="0">
                <a:latin typeface="Helvetica Neue"/>
              </a:rPr>
              <a:t>We can obtain the optimal number of clusters from the model itself, human intervention not required.</a:t>
            </a:r>
          </a:p>
          <a:p>
            <a:pPr>
              <a:buFont typeface="Arial"/>
              <a:buChar char="•"/>
            </a:pPr>
            <a:r>
              <a:rPr lang="en-US" sz="1800" b="1" dirty="0">
                <a:latin typeface="Helvetica Neue"/>
              </a:rPr>
              <a:t>Dendrograms help us in clear visualization, which is practical and easy to understand.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530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960BE-E7AA-1DCD-7642-364CC9942AC7}"/>
              </a:ext>
            </a:extLst>
          </p:cNvPr>
          <p:cNvSpPr txBox="1"/>
          <p:nvPr/>
        </p:nvSpPr>
        <p:spPr>
          <a:xfrm>
            <a:off x="914400" y="748481"/>
            <a:ext cx="7495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dirty="0" err="1">
                <a:latin typeface="Helvetica Neue"/>
              </a:rPr>
              <a:t>Agglomeritive</a:t>
            </a:r>
            <a:r>
              <a:rPr lang="en-IN" sz="2800" b="1" dirty="0">
                <a:latin typeface="Helvetica Neue"/>
              </a:rPr>
              <a:t> or 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4EA9C-F9DC-90FE-F040-59BE346A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3" y="1576136"/>
            <a:ext cx="6952258" cy="4296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482739-D2FA-5668-F58B-33D12D46A977}"/>
              </a:ext>
            </a:extLst>
          </p:cNvPr>
          <p:cNvSpPr txBox="1"/>
          <p:nvPr/>
        </p:nvSpPr>
        <p:spPr>
          <a:xfrm>
            <a:off x="914401" y="6023351"/>
            <a:ext cx="6942220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0.256035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3578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2ADB93-ADE1-D3E9-E90B-868B2AB505C6}"/>
              </a:ext>
            </a:extLst>
          </p:cNvPr>
          <p:cNvSpPr txBox="1"/>
          <p:nvPr/>
        </p:nvSpPr>
        <p:spPr>
          <a:xfrm>
            <a:off x="866274" y="748480"/>
            <a:ext cx="77363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b="1" dirty="0" err="1">
                <a:latin typeface="Helvetica Neue"/>
              </a:rPr>
              <a:t>Agglomeritive</a:t>
            </a:r>
            <a:r>
              <a:rPr lang="en-IN" sz="2800" b="1" dirty="0">
                <a:latin typeface="Helvetica Neue"/>
              </a:rPr>
              <a:t> or Hierarchical Clustering [after PCA]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29744-2370-3CC5-CD6D-F9040BA1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10" y="1900989"/>
            <a:ext cx="7554379" cy="4119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7EC1C-6493-DFCD-C8B9-8437F18DD12C}"/>
              </a:ext>
            </a:extLst>
          </p:cNvPr>
          <p:cNvSpPr txBox="1"/>
          <p:nvPr/>
        </p:nvSpPr>
        <p:spPr>
          <a:xfrm>
            <a:off x="974558" y="6119336"/>
            <a:ext cx="68940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 have a lot of </a:t>
            </a:r>
            <a:r>
              <a:rPr lang="en-US" dirty="0" err="1"/>
              <a:t>Outlliers</a:t>
            </a:r>
            <a:r>
              <a:rPr lang="en-US" dirty="0"/>
              <a:t>, we are unable to get good silhouette scores</a:t>
            </a:r>
          </a:p>
          <a:p>
            <a:r>
              <a:rPr lang="en-US" dirty="0"/>
              <a:t>Silhouette score: 0.256035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417D1-AB94-50CF-2416-3CB91B56ED3A}"/>
              </a:ext>
            </a:extLst>
          </p:cNvPr>
          <p:cNvSpPr txBox="1"/>
          <p:nvPr/>
        </p:nvSpPr>
        <p:spPr>
          <a:xfrm>
            <a:off x="794810" y="6109520"/>
            <a:ext cx="7554379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0.256035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867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7212A6-6617-DE49-56CD-E424CCF232DD}"/>
              </a:ext>
            </a:extLst>
          </p:cNvPr>
          <p:cNvSpPr txBox="1"/>
          <p:nvPr/>
        </p:nvSpPr>
        <p:spPr>
          <a:xfrm>
            <a:off x="824163" y="225322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192729-F8C9-A6D5-2C76-F9B2E888A9CC}"/>
              </a:ext>
            </a:extLst>
          </p:cNvPr>
          <p:cNvSpPr/>
          <p:nvPr/>
        </p:nvSpPr>
        <p:spPr>
          <a:xfrm>
            <a:off x="1590673" y="1222887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N" dirty="0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18E95CB-F2DE-163A-AAF2-DD7462E5AA5B}"/>
              </a:ext>
            </a:extLst>
          </p:cNvPr>
          <p:cNvSpPr/>
          <p:nvPr/>
        </p:nvSpPr>
        <p:spPr>
          <a:xfrm>
            <a:off x="1590673" y="2050501"/>
            <a:ext cx="1371600" cy="74295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No. ok clusters k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ECC113-FB00-7AA7-4AE0-EE8CF1B5BEF9}"/>
              </a:ext>
            </a:extLst>
          </p:cNvPr>
          <p:cNvSpPr/>
          <p:nvPr/>
        </p:nvSpPr>
        <p:spPr>
          <a:xfrm>
            <a:off x="1281110" y="3019117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Determine the centroids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5DDFB-E701-8EDD-C6DA-2184BDE2CCC0}"/>
              </a:ext>
            </a:extLst>
          </p:cNvPr>
          <p:cNvSpPr/>
          <p:nvPr/>
        </p:nvSpPr>
        <p:spPr>
          <a:xfrm>
            <a:off x="1281110" y="3714750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Calculating the distance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F1DD1D-3974-6841-ED2A-D2085BE25727}"/>
              </a:ext>
            </a:extLst>
          </p:cNvPr>
          <p:cNvSpPr/>
          <p:nvPr/>
        </p:nvSpPr>
        <p:spPr>
          <a:xfrm>
            <a:off x="1281112" y="4477366"/>
            <a:ext cx="2209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 the clusters</a:t>
            </a:r>
            <a:endParaRPr lang="en-IN" dirty="0"/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41D452FE-5FEC-88C5-DA9D-EC468BDF85C8}"/>
              </a:ext>
            </a:extLst>
          </p:cNvPr>
          <p:cNvSpPr/>
          <p:nvPr/>
        </p:nvSpPr>
        <p:spPr>
          <a:xfrm>
            <a:off x="1390651" y="5121071"/>
            <a:ext cx="2100262" cy="85110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Moved to cluster?</a:t>
            </a:r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2E9058-A687-0169-79A4-6D629EDD471C}"/>
              </a:ext>
            </a:extLst>
          </p:cNvPr>
          <p:cNvSpPr/>
          <p:nvPr/>
        </p:nvSpPr>
        <p:spPr>
          <a:xfrm>
            <a:off x="1590674" y="6074871"/>
            <a:ext cx="1590675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96020F-3269-647A-FD9B-990724793825}"/>
              </a:ext>
            </a:extLst>
          </p:cNvPr>
          <p:cNvCxnSpPr>
            <a:cxnSpLocks/>
          </p:cNvCxnSpPr>
          <p:nvPr/>
        </p:nvCxnSpPr>
        <p:spPr>
          <a:xfrm>
            <a:off x="2407443" y="2817693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231463-F4A6-5894-17F8-841E881D3564}"/>
              </a:ext>
            </a:extLst>
          </p:cNvPr>
          <p:cNvCxnSpPr>
            <a:cxnSpLocks/>
          </p:cNvCxnSpPr>
          <p:nvPr/>
        </p:nvCxnSpPr>
        <p:spPr>
          <a:xfrm>
            <a:off x="2386010" y="1849077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D76753-72F1-C132-2D9A-3BD19EA7D06B}"/>
              </a:ext>
            </a:extLst>
          </p:cNvPr>
          <p:cNvCxnSpPr>
            <a:cxnSpLocks/>
          </p:cNvCxnSpPr>
          <p:nvPr/>
        </p:nvCxnSpPr>
        <p:spPr>
          <a:xfrm>
            <a:off x="2440782" y="351332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9EDFFD-BB68-9683-0AA3-A5FFD3DD86AD}"/>
              </a:ext>
            </a:extLst>
          </p:cNvPr>
          <p:cNvCxnSpPr>
            <a:cxnSpLocks/>
          </p:cNvCxnSpPr>
          <p:nvPr/>
        </p:nvCxnSpPr>
        <p:spPr>
          <a:xfrm>
            <a:off x="2440782" y="4171950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6A67CB-8541-153D-61C2-6A20E499D3F0}"/>
              </a:ext>
            </a:extLst>
          </p:cNvPr>
          <p:cNvCxnSpPr>
            <a:cxnSpLocks/>
          </p:cNvCxnSpPr>
          <p:nvPr/>
        </p:nvCxnSpPr>
        <p:spPr>
          <a:xfrm>
            <a:off x="2440782" y="4934566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667541-9B9D-D3BA-5433-5A1A40ABB440}"/>
              </a:ext>
            </a:extLst>
          </p:cNvPr>
          <p:cNvCxnSpPr>
            <a:cxnSpLocks/>
          </p:cNvCxnSpPr>
          <p:nvPr/>
        </p:nvCxnSpPr>
        <p:spPr>
          <a:xfrm>
            <a:off x="2440782" y="5972175"/>
            <a:ext cx="0" cy="2014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4DAA8F-DD4F-B5EC-F74E-F8F3DD02E6F7}"/>
              </a:ext>
            </a:extLst>
          </p:cNvPr>
          <p:cNvCxnSpPr>
            <a:stCxn id="9" idx="3"/>
          </p:cNvCxnSpPr>
          <p:nvPr/>
        </p:nvCxnSpPr>
        <p:spPr>
          <a:xfrm>
            <a:off x="3490913" y="5546623"/>
            <a:ext cx="61436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69553C-92D0-C9BC-A0FC-208A4628E53F}"/>
              </a:ext>
            </a:extLst>
          </p:cNvPr>
          <p:cNvCxnSpPr>
            <a:cxnSpLocks/>
          </p:cNvCxnSpPr>
          <p:nvPr/>
        </p:nvCxnSpPr>
        <p:spPr>
          <a:xfrm flipV="1">
            <a:off x="4124325" y="2918405"/>
            <a:ext cx="0" cy="26282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B52AE4-9005-4C0D-7B0D-65DC890B0956}"/>
              </a:ext>
            </a:extLst>
          </p:cNvPr>
          <p:cNvCxnSpPr>
            <a:cxnSpLocks/>
          </p:cNvCxnSpPr>
          <p:nvPr/>
        </p:nvCxnSpPr>
        <p:spPr>
          <a:xfrm flipH="1" flipV="1">
            <a:off x="2440782" y="2866783"/>
            <a:ext cx="1674018" cy="117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1125A3-1723-40B4-9803-68C4B9A3F2DD}"/>
              </a:ext>
            </a:extLst>
          </p:cNvPr>
          <p:cNvSpPr/>
          <p:nvPr/>
        </p:nvSpPr>
        <p:spPr>
          <a:xfrm>
            <a:off x="5257800" y="1546052"/>
            <a:ext cx="3009899" cy="451703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Helvetica Neue"/>
              </a:rPr>
              <a:t>Why </a:t>
            </a:r>
            <a:r>
              <a:rPr lang="en-US" sz="1800" b="1" dirty="0" err="1">
                <a:latin typeface="Helvetica Neue"/>
              </a:rPr>
              <a:t>Kmean</a:t>
            </a:r>
            <a:r>
              <a:rPr lang="en-US" sz="1800" b="1" dirty="0">
                <a:latin typeface="Helvetica Neue"/>
              </a:rPr>
              <a:t>?</a:t>
            </a:r>
          </a:p>
          <a:p>
            <a:pPr algn="ctr"/>
            <a:endParaRPr lang="en-US" b="1" dirty="0">
              <a:latin typeface="Helvetica Neue"/>
            </a:endParaRPr>
          </a:p>
          <a:p>
            <a:pPr algn="ctr"/>
            <a:endParaRPr lang="en-US" b="1" dirty="0">
              <a:latin typeface="Helvetica Neue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Easy to implement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Apply for large 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/>
              </a:rPr>
              <a:t>Generalizes to clusters of different shapes and sizes, such as elliptical clusters.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325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A82215-D21E-9AFB-6E13-01857EEF6285}"/>
              </a:ext>
            </a:extLst>
          </p:cNvPr>
          <p:cNvSpPr txBox="1"/>
          <p:nvPr/>
        </p:nvSpPr>
        <p:spPr>
          <a:xfrm>
            <a:off x="914400" y="748481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1C1C8-170B-2FBF-073A-1F9BF695B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86" y="1665145"/>
            <a:ext cx="4877481" cy="3238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ED8564-E0B3-4F78-70BA-7ADE1DA17B0A}"/>
              </a:ext>
            </a:extLst>
          </p:cNvPr>
          <p:cNvSpPr txBox="1"/>
          <p:nvPr/>
        </p:nvSpPr>
        <p:spPr>
          <a:xfrm>
            <a:off x="830179" y="5174430"/>
            <a:ext cx="6894095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latin typeface="Helvetica Neue"/>
              </a:rPr>
              <a:t>As we have a lot of Outliers, we are unable to get good silhouette scores</a:t>
            </a:r>
          </a:p>
          <a:p>
            <a:r>
              <a:rPr lang="en-US" b="1" dirty="0">
                <a:latin typeface="Helvetica Neue"/>
              </a:rPr>
              <a:t>Silhouette score: 0.2507</a:t>
            </a:r>
            <a:endParaRPr lang="en-IN" b="1" dirty="0"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3889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B33A1C-6B33-EA2F-3B12-54D6112422B7}"/>
              </a:ext>
            </a:extLst>
          </p:cNvPr>
          <p:cNvSpPr txBox="1"/>
          <p:nvPr/>
        </p:nvSpPr>
        <p:spPr>
          <a:xfrm>
            <a:off x="914400" y="748481"/>
            <a:ext cx="7495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600" b="1" i="0" dirty="0">
                <a:solidFill>
                  <a:srgbClr val="000000"/>
                </a:solidFill>
                <a:effectLst/>
                <a:latin typeface="Helvetica Neue"/>
              </a:rPr>
              <a:t>K-Means Clustering [after PCA]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27CC2-A8F9-159D-1152-78CDDA2D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04" y="1818080"/>
            <a:ext cx="5064066" cy="3535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AB9E05-839B-2504-8547-810AF650E68A}"/>
              </a:ext>
            </a:extLst>
          </p:cNvPr>
          <p:cNvSpPr txBox="1"/>
          <p:nvPr/>
        </p:nvSpPr>
        <p:spPr>
          <a:xfrm>
            <a:off x="2634334" y="5776410"/>
            <a:ext cx="3875332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Silhouette score: 0.41021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330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0" y="44314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68A2E4-D8BC-2040-D3F2-1D0974E0901A}"/>
              </a:ext>
            </a:extLst>
          </p:cNvPr>
          <p:cNvSpPr/>
          <p:nvPr/>
        </p:nvSpPr>
        <p:spPr>
          <a:xfrm>
            <a:off x="0" y="770338"/>
            <a:ext cx="2489519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Data Exploration</a:t>
            </a:r>
          </a:p>
          <a:p>
            <a:pPr algn="ctr"/>
            <a:endParaRPr lang="en-IN" sz="1800" b="1" u="sng" dirty="0">
              <a:solidFill>
                <a:schemeClr val="bg1"/>
              </a:solidFill>
            </a:endParaRPr>
          </a:p>
          <a:p>
            <a:pPr algn="ctr"/>
            <a:endParaRPr lang="en-IN" sz="1800" dirty="0">
              <a:solidFill>
                <a:schemeClr val="bg1"/>
              </a:solidFill>
            </a:endParaRPr>
          </a:p>
          <a:p>
            <a:pPr algn="ctr"/>
            <a:r>
              <a:rPr lang="en-IN" sz="1500" b="1" u="sng" dirty="0"/>
              <a:t>Dataset:</a:t>
            </a:r>
          </a:p>
          <a:p>
            <a:pPr algn="ctr"/>
            <a:r>
              <a:rPr lang="en-IN" sz="1500" b="1" dirty="0"/>
              <a:t>Rows: 2704</a:t>
            </a:r>
          </a:p>
          <a:p>
            <a:pPr algn="ctr"/>
            <a:r>
              <a:rPr lang="en-IN" sz="1500" b="1" dirty="0"/>
              <a:t>Features: 25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5B266-F4D6-805C-1FF0-15D5CEB5D9A7}"/>
              </a:ext>
            </a:extLst>
          </p:cNvPr>
          <p:cNvSpPr/>
          <p:nvPr/>
        </p:nvSpPr>
        <p:spPr>
          <a:xfrm>
            <a:off x="3327241" y="779303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EDA and Visualization</a:t>
            </a:r>
          </a:p>
          <a:p>
            <a:pPr algn="ctr"/>
            <a:endParaRPr lang="en-IN" sz="1600" b="1" dirty="0">
              <a:solidFill>
                <a:srgbClr val="002776"/>
              </a:solidFill>
              <a:latin typeface="Arial"/>
              <a:ea typeface="Arial"/>
              <a:cs typeface="Arial"/>
            </a:endParaRPr>
          </a:p>
          <a:p>
            <a:pPr algn="ctr"/>
            <a:r>
              <a:rPr lang="en-IN" sz="1500" b="1" dirty="0"/>
              <a:t>Missing values are present in all the features except “Country” &amp; “Population Total”. Created different Visualizations like (Boxplot, Distribution plots, bar plots, histograms, etc.,) to understand the patterns in the data.</a:t>
            </a:r>
          </a:p>
          <a:p>
            <a:pPr algn="ctr"/>
            <a:endParaRPr lang="en-IN" b="1" u="sng" dirty="0"/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862D20-81EC-7DA1-402A-EDC61561EF6C}"/>
              </a:ext>
            </a:extLst>
          </p:cNvPr>
          <p:cNvSpPr/>
          <p:nvPr/>
        </p:nvSpPr>
        <p:spPr>
          <a:xfrm>
            <a:off x="6654481" y="779302"/>
            <a:ext cx="2489517" cy="26496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Data Pre-processing</a:t>
            </a:r>
          </a:p>
          <a:p>
            <a:pPr algn="ctr"/>
            <a:endParaRPr lang="en-IN" sz="1600" b="1" dirty="0">
              <a:solidFill>
                <a:srgbClr val="002776"/>
              </a:solidFill>
              <a:latin typeface="Arial"/>
              <a:ea typeface="Arial"/>
              <a:cs typeface="Arial"/>
            </a:endParaRPr>
          </a:p>
          <a:p>
            <a:pPr algn="ctr"/>
            <a:r>
              <a:rPr lang="en-IN" sz="1500" b="1" dirty="0"/>
              <a:t>Ease of Business &amp; Number of Records features are dropped from the dataset.</a:t>
            </a:r>
          </a:p>
          <a:p>
            <a:pPr algn="ctr"/>
            <a:r>
              <a:rPr lang="en-IN" sz="1500" b="1" dirty="0"/>
              <a:t>Removed special characters ($, %) before numbers.</a:t>
            </a:r>
          </a:p>
          <a:p>
            <a:pPr algn="ctr"/>
            <a:r>
              <a:rPr lang="en-IN" sz="1500" b="1" dirty="0"/>
              <a:t>Converted few features to numeric datatype from Object type. Used mean &amp; KNN based imputation techniques.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b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1CDF8-1804-55B5-E72B-7E75524FCC05}"/>
              </a:ext>
            </a:extLst>
          </p:cNvPr>
          <p:cNvSpPr/>
          <p:nvPr/>
        </p:nvSpPr>
        <p:spPr>
          <a:xfrm>
            <a:off x="6655704" y="4239998"/>
            <a:ext cx="2488296" cy="261800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Model Building</a:t>
            </a:r>
          </a:p>
          <a:p>
            <a:pPr algn="ctr"/>
            <a:endParaRPr lang="en-IN" sz="1500" b="1" u="sng" dirty="0">
              <a:solidFill>
                <a:schemeClr val="bg1"/>
              </a:solidFill>
            </a:endParaRPr>
          </a:p>
          <a:p>
            <a:pPr algn="ctr"/>
            <a:endParaRPr lang="en-IN" sz="1500" b="1" u="sng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/>
              <a:t>Planning to build models like </a:t>
            </a:r>
          </a:p>
          <a:p>
            <a:pPr algn="ctr"/>
            <a:r>
              <a:rPr lang="en-IN" sz="1500" b="1" dirty="0"/>
              <a:t>K-Means Clustering &amp; Hierarchical Clustering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F07CC4-4444-CCD9-83CC-5A74F92AE848}"/>
              </a:ext>
            </a:extLst>
          </p:cNvPr>
          <p:cNvSpPr/>
          <p:nvPr/>
        </p:nvSpPr>
        <p:spPr>
          <a:xfrm>
            <a:off x="3327241" y="4239998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Model Performance</a:t>
            </a:r>
          </a:p>
          <a:p>
            <a:pPr algn="ctr"/>
            <a:endParaRPr lang="en-IN" sz="1800" b="1" u="sng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/>
              <a:t>Using Elbow Curve to get optimal Clusters.</a:t>
            </a:r>
          </a:p>
          <a:p>
            <a:pPr algn="ctr"/>
            <a:r>
              <a:rPr lang="en-IN" sz="1500" b="1" dirty="0"/>
              <a:t>Performance is calculated through Silhouette's Score and distance between means of each cluster.</a:t>
            </a:r>
          </a:p>
          <a:p>
            <a:pPr algn="ctr"/>
            <a:r>
              <a:rPr lang="en-IN" sz="1500" b="1" dirty="0"/>
              <a:t>We performed random forest as a classification model</a:t>
            </a:r>
          </a:p>
          <a:p>
            <a:pPr algn="ctr"/>
            <a:endParaRPr lang="en-IN" sz="1500" dirty="0">
              <a:solidFill>
                <a:schemeClr val="bg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85AD0-FC94-2796-5305-3A856CA169EA}"/>
              </a:ext>
            </a:extLst>
          </p:cNvPr>
          <p:cNvSpPr/>
          <p:nvPr/>
        </p:nvSpPr>
        <p:spPr>
          <a:xfrm>
            <a:off x="0" y="4237960"/>
            <a:ext cx="2489518" cy="26200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IN" sz="1600" b="1" dirty="0">
                <a:solidFill>
                  <a:srgbClr val="002776"/>
                </a:solidFill>
                <a:latin typeface="Arial"/>
                <a:ea typeface="Arial"/>
                <a:cs typeface="Arial"/>
              </a:rPr>
              <a:t>Deployment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sz="1500" b="1" dirty="0"/>
              <a:t>We deployed the model using </a:t>
            </a:r>
            <a:r>
              <a:rPr lang="en-IN" sz="1500" b="1" dirty="0" err="1"/>
              <a:t>Streamlit</a:t>
            </a:r>
            <a:r>
              <a:rPr lang="en-IN" sz="1500" b="1" dirty="0"/>
              <a:t>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956E5F8-3B0A-8907-BBD6-C40D32C2DD7E}"/>
              </a:ext>
            </a:extLst>
          </p:cNvPr>
          <p:cNvSpPr/>
          <p:nvPr/>
        </p:nvSpPr>
        <p:spPr>
          <a:xfrm>
            <a:off x="2639029" y="195757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49F2E99-84A4-8AB8-0FC7-D0A4B1CBE3DD}"/>
              </a:ext>
            </a:extLst>
          </p:cNvPr>
          <p:cNvSpPr/>
          <p:nvPr/>
        </p:nvSpPr>
        <p:spPr>
          <a:xfrm>
            <a:off x="5943319" y="1957576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2366BB-B799-9B03-B825-9362DB03AE5D}"/>
              </a:ext>
            </a:extLst>
          </p:cNvPr>
          <p:cNvSpPr/>
          <p:nvPr/>
        </p:nvSpPr>
        <p:spPr>
          <a:xfrm rot="5400000">
            <a:off x="7613225" y="3655047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858F61C-C920-B6CC-A4A0-1B2DE678F1A1}"/>
              </a:ext>
            </a:extLst>
          </p:cNvPr>
          <p:cNvSpPr/>
          <p:nvPr/>
        </p:nvSpPr>
        <p:spPr>
          <a:xfrm rot="10800000">
            <a:off x="5943319" y="5368528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766B2F-A5D1-C157-DD61-7F18B59A1A99}"/>
              </a:ext>
            </a:extLst>
          </p:cNvPr>
          <p:cNvSpPr/>
          <p:nvPr/>
        </p:nvSpPr>
        <p:spPr>
          <a:xfrm rot="10800000">
            <a:off x="2640458" y="5368529"/>
            <a:ext cx="561652" cy="3589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D3EC1-88F7-95D9-16FD-29E2073D6966}"/>
              </a:ext>
            </a:extLst>
          </p:cNvPr>
          <p:cNvSpPr txBox="1"/>
          <p:nvPr/>
        </p:nvSpPr>
        <p:spPr>
          <a:xfrm>
            <a:off x="824163" y="256173"/>
            <a:ext cx="7495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rgbClr val="000000"/>
                </a:solidFill>
                <a:effectLst/>
                <a:latin typeface="Helvetica Neue"/>
              </a:rPr>
              <a:t>Cluster wise feature means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CFC8-80B3-0C48-3589-6B62B93C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0" y="2231377"/>
            <a:ext cx="8151594" cy="1462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98644-C0CA-8FC4-879E-DEC3D650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0" y="955415"/>
            <a:ext cx="8151594" cy="126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644D1-6306-06C1-F096-787A41255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60" y="4944094"/>
            <a:ext cx="4368730" cy="1584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666E75-A8F6-CBDE-E7E4-E3B8E1119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60" y="3702525"/>
            <a:ext cx="8151594" cy="137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70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12D79-3181-3E0F-E04F-6D8FEBC3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57" y="2329087"/>
            <a:ext cx="6544638" cy="4155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83B92-E993-D007-9E29-9E021E783F6B}"/>
              </a:ext>
            </a:extLst>
          </p:cNvPr>
          <p:cNvSpPr txBox="1"/>
          <p:nvPr/>
        </p:nvSpPr>
        <p:spPr>
          <a:xfrm>
            <a:off x="2178424" y="371078"/>
            <a:ext cx="5975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</a:t>
            </a:r>
            <a:r>
              <a:rPr lang="en-IN" sz="3200" b="1" dirty="0">
                <a:latin typeface="Helvetica Neue"/>
              </a:rPr>
              <a:t>Count plot for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CF7393-683E-60F3-84CD-C16110EE45B5}"/>
              </a:ext>
            </a:extLst>
          </p:cNvPr>
          <p:cNvSpPr txBox="1"/>
          <p:nvPr/>
        </p:nvSpPr>
        <p:spPr>
          <a:xfrm>
            <a:off x="1490357" y="1212943"/>
            <a:ext cx="654463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The bar chart shows distribution of data points among different clusters. It allows us to easily observe the count of data points belonging to each cluster.</a:t>
            </a:r>
            <a:endParaRPr lang="en-IN" sz="16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883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3871E-8942-AA57-2A9F-B7ED9EC88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80" y="1150576"/>
            <a:ext cx="2698067" cy="2427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FB081-17BC-B993-1BCF-B211CD905048}"/>
              </a:ext>
            </a:extLst>
          </p:cNvPr>
          <p:cNvSpPr txBox="1"/>
          <p:nvPr/>
        </p:nvSpPr>
        <p:spPr>
          <a:xfrm>
            <a:off x="6393373" y="1250674"/>
            <a:ext cx="2438402" cy="4600349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8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1800" b="1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endParaRPr lang="en-US" sz="1800" b="1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r>
              <a:rPr lang="en-US" sz="1800" b="1" kern="1200" dirty="0">
                <a:solidFill>
                  <a:schemeClr val="dk1"/>
                </a:solidFill>
                <a:latin typeface="Century Gothic"/>
                <a:ea typeface="+mn-ea"/>
                <a:cs typeface="+mn-cs"/>
              </a:rPr>
              <a:t>The histograms of each cluster for each column in your dataset</a:t>
            </a:r>
          </a:p>
          <a:p>
            <a:pPr>
              <a:lnSpc>
                <a:spcPct val="150000"/>
              </a:lnSpc>
            </a:pPr>
            <a:endParaRPr lang="en-US" sz="1800" kern="1200" dirty="0">
              <a:latin typeface="Century Gothic"/>
            </a:endParaRPr>
          </a:p>
          <a:p>
            <a:pPr>
              <a:lnSpc>
                <a:spcPct val="150000"/>
              </a:lnSpc>
            </a:pPr>
            <a:endParaRPr lang="en-US" sz="1800" kern="1200" dirty="0">
              <a:solidFill>
                <a:schemeClr val="dk1"/>
              </a:solidFill>
              <a:latin typeface="Century Gothic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en-US" sz="1800" kern="1200" dirty="0">
              <a:latin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6D820F-CF5D-C093-F5A3-2C86AC11F1E5}"/>
              </a:ext>
            </a:extLst>
          </p:cNvPr>
          <p:cNvSpPr txBox="1"/>
          <p:nvPr/>
        </p:nvSpPr>
        <p:spPr>
          <a:xfrm>
            <a:off x="2277035" y="373798"/>
            <a:ext cx="61729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  </a:t>
            </a:r>
            <a:r>
              <a:rPr lang="en-IN" sz="3200" b="1" dirty="0">
                <a:latin typeface="Helvetica Neue"/>
              </a:rPr>
              <a:t>Histogram for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32AE6-2579-45B7-A748-38531A929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446" y="1150576"/>
            <a:ext cx="2711667" cy="242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2199A-3032-5217-AF7E-069C90D31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1182" y="3581764"/>
            <a:ext cx="2698066" cy="2495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3A62E-FB38-8910-FFE1-C4A9E609B7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2445" y="3578160"/>
            <a:ext cx="2698067" cy="24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17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4DCEB4-BECF-68DA-9641-024195D64A67}"/>
              </a:ext>
            </a:extLst>
          </p:cNvPr>
          <p:cNvSpPr txBox="1"/>
          <p:nvPr/>
        </p:nvSpPr>
        <p:spPr>
          <a:xfrm>
            <a:off x="838864" y="992511"/>
            <a:ext cx="7126942" cy="5310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Each rows are labeled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Now it is a Classification problem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Spilt the data as training and testing part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Train and Test the model accuracy using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800" kern="1200" dirty="0">
                <a:latin typeface="Century Gothic"/>
              </a:rPr>
              <a:t>Our prediction will be of 97% Accuracy level by using random forest classifier.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190E2-8092-31EF-DD40-2D5083904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103" y="2997184"/>
            <a:ext cx="5475937" cy="21283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E0FB1-07EA-F11C-C5D4-55ABF06F7E66}"/>
              </a:ext>
            </a:extLst>
          </p:cNvPr>
          <p:cNvSpPr txBox="1"/>
          <p:nvPr/>
        </p:nvSpPr>
        <p:spPr>
          <a:xfrm>
            <a:off x="1008529" y="448892"/>
            <a:ext cx="6131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After we performed clustering… </a:t>
            </a:r>
          </a:p>
        </p:txBody>
      </p:sp>
    </p:spTree>
    <p:extLst>
      <p:ext uri="{BB962C8B-B14F-4D97-AF65-F5344CB8AC3E}">
        <p14:creationId xmlns:p14="http://schemas.microsoft.com/office/powerpoint/2010/main" val="2923284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ts val="2800"/>
            </a:pPr>
            <a:r>
              <a:rPr lang="en-IN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Deployment of model</a:t>
            </a:r>
            <a:endParaRPr lang="en-US" sz="3600" b="1" dirty="0">
              <a:solidFill>
                <a:srgbClr val="002776"/>
              </a:solidFill>
              <a:latin typeface="Verdana"/>
              <a:ea typeface="Verdan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912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5AF9B0-4924-FB64-6F8E-465BA157A21D}"/>
              </a:ext>
            </a:extLst>
          </p:cNvPr>
          <p:cNvSpPr txBox="1"/>
          <p:nvPr/>
        </p:nvSpPr>
        <p:spPr>
          <a:xfrm>
            <a:off x="2160696" y="535162"/>
            <a:ext cx="454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Helvetica Neue"/>
              </a:rPr>
              <a:t>  Deployment of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7EC58C-8FB5-44C1-CCA8-5D2D07115C03}"/>
              </a:ext>
            </a:extLst>
          </p:cNvPr>
          <p:cNvSpPr/>
          <p:nvPr/>
        </p:nvSpPr>
        <p:spPr>
          <a:xfrm>
            <a:off x="542364" y="1439958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1" dirty="0"/>
              <a:t>1. </a:t>
            </a:r>
            <a:r>
              <a:rPr lang="en-IN" sz="1600" b="1" dirty="0"/>
              <a:t>Create a Python script for user interface</a:t>
            </a:r>
          </a:p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0BF06D-8E23-C485-82C9-B9F3F2F965ED}"/>
              </a:ext>
            </a:extLst>
          </p:cNvPr>
          <p:cNvSpPr/>
          <p:nvPr/>
        </p:nvSpPr>
        <p:spPr>
          <a:xfrm>
            <a:off x="2793627" y="1453929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/>
              <a:t>2. </a:t>
            </a:r>
            <a:r>
              <a:rPr lang="en-IN" sz="1600" b="1" dirty="0"/>
              <a:t>Create a </a:t>
            </a:r>
            <a:r>
              <a:rPr lang="en-IN" sz="1600" b="1" dirty="0" err="1"/>
              <a:t>pkl</a:t>
            </a:r>
            <a:r>
              <a:rPr lang="en-IN" sz="1600" b="1" dirty="0"/>
              <a:t> file with a trained model</a:t>
            </a:r>
          </a:p>
          <a:p>
            <a:pPr algn="ctr"/>
            <a:endParaRPr lang="en-IN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132E5B-26FF-FCC1-088E-18523BBB0711}"/>
              </a:ext>
            </a:extLst>
          </p:cNvPr>
          <p:cNvSpPr/>
          <p:nvPr/>
        </p:nvSpPr>
        <p:spPr>
          <a:xfrm>
            <a:off x="5044891" y="1453929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3. </a:t>
            </a:r>
            <a:r>
              <a:rPr lang="en-IN" sz="1600" b="1" dirty="0"/>
              <a:t>Load the trained model</a:t>
            </a:r>
          </a:p>
          <a:p>
            <a:pPr algn="ctr"/>
            <a:endParaRPr lang="en-IN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934D370-96D5-08BC-1C6C-C9B6A95EE8F2}"/>
              </a:ext>
            </a:extLst>
          </p:cNvPr>
          <p:cNvSpPr/>
          <p:nvPr/>
        </p:nvSpPr>
        <p:spPr>
          <a:xfrm>
            <a:off x="7008162" y="2689412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4.</a:t>
            </a:r>
            <a:r>
              <a:rPr lang="en-IN" sz="1600" b="1" dirty="0"/>
              <a:t>Install </a:t>
            </a:r>
            <a:r>
              <a:rPr lang="en-IN" sz="1600" b="1" dirty="0" err="1"/>
              <a:t>Streamlit</a:t>
            </a:r>
            <a:endParaRPr lang="en-IN" sz="1600" b="1" dirty="0"/>
          </a:p>
          <a:p>
            <a:pPr algn="ctr"/>
            <a:endParaRPr lang="en-IN" b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BB9F50-7E39-B9A8-7BC4-CABFA4E9E214}"/>
              </a:ext>
            </a:extLst>
          </p:cNvPr>
          <p:cNvSpPr/>
          <p:nvPr/>
        </p:nvSpPr>
        <p:spPr>
          <a:xfrm>
            <a:off x="428065" y="4195332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7. </a:t>
            </a:r>
            <a:r>
              <a:rPr lang="en-IN" sz="1600" b="1" dirty="0"/>
              <a:t>Run the </a:t>
            </a:r>
            <a:r>
              <a:rPr lang="en-IN" sz="1600" b="1" dirty="0" err="1"/>
              <a:t>Streamlit</a:t>
            </a:r>
            <a:r>
              <a:rPr lang="en-IN" sz="1600" b="1" dirty="0"/>
              <a:t> app</a:t>
            </a:r>
            <a:endParaRPr lang="en-US" sz="16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0ACD6A7-324E-05E6-39A5-EA311DB87274}"/>
              </a:ext>
            </a:extLst>
          </p:cNvPr>
          <p:cNvSpPr/>
          <p:nvPr/>
        </p:nvSpPr>
        <p:spPr>
          <a:xfrm>
            <a:off x="5159187" y="4208854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solidFill>
                  <a:srgbClr val="000000"/>
                </a:solidFill>
                <a:latin typeface="Helvetica Neue"/>
                <a:cs typeface="Arial"/>
              </a:rPr>
              <a:t>5.</a:t>
            </a:r>
            <a:r>
              <a:rPr lang="en-US" sz="1600" b="1" dirty="0"/>
              <a:t> Using </a:t>
            </a:r>
            <a:r>
              <a:rPr lang="en-US" sz="1600" b="1" dirty="0" err="1"/>
              <a:t>streamlit</a:t>
            </a:r>
            <a:r>
              <a:rPr lang="en-US" sz="1600" b="1" dirty="0"/>
              <a:t> we deploy the model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D7EBB1-0A99-EF8E-784C-629915C3443F}"/>
              </a:ext>
            </a:extLst>
          </p:cNvPr>
          <p:cNvSpPr/>
          <p:nvPr/>
        </p:nvSpPr>
        <p:spPr>
          <a:xfrm>
            <a:off x="2793626" y="4208854"/>
            <a:ext cx="1963271" cy="174811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IN" sz="3200" b="1" dirty="0">
                <a:solidFill>
                  <a:srgbClr val="000000"/>
                </a:solidFill>
                <a:latin typeface="Helvetica Neue"/>
                <a:cs typeface="Arial"/>
              </a:rPr>
              <a:t>6.</a:t>
            </a:r>
            <a:r>
              <a:rPr lang="en-IN" sz="1600" b="1" dirty="0"/>
              <a:t>Implement model inference</a:t>
            </a:r>
          </a:p>
        </p:txBody>
      </p:sp>
    </p:spTree>
    <p:extLst>
      <p:ext uri="{BB962C8B-B14F-4D97-AF65-F5344CB8AC3E}">
        <p14:creationId xmlns:p14="http://schemas.microsoft.com/office/powerpoint/2010/main" val="314388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8F4143-2D3A-844F-D9BF-3F90E5A4A1DC}"/>
              </a:ext>
            </a:extLst>
          </p:cNvPr>
          <p:cNvSpPr txBox="1"/>
          <p:nvPr/>
        </p:nvSpPr>
        <p:spPr>
          <a:xfrm>
            <a:off x="2160696" y="535162"/>
            <a:ext cx="454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Helvetica Neue"/>
              </a:rPr>
              <a:t>  Deployment of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C2B72-AFEE-8C7B-567D-93076E852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2305"/>
            <a:ext cx="9144000" cy="56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15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8B1F5-3854-E631-1FDD-A18EA2C6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60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3EB1B-7692-08C9-530B-45C2F7AE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00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DF3F6-2C65-B804-12FE-35C099B3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20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160D62-83C5-5573-E560-2056A9C6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902823"/>
          </a:xfrm>
          <a:prstGeom prst="rect">
            <a:avLst/>
          </a:prstGeom>
        </p:spPr>
      </p:pic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B412B634-D487-02A4-53F1-3B961D353813}"/>
              </a:ext>
            </a:extLst>
          </p:cNvPr>
          <p:cNvSpPr/>
          <p:nvPr/>
        </p:nvSpPr>
        <p:spPr>
          <a:xfrm>
            <a:off x="286871" y="2098357"/>
            <a:ext cx="8671933" cy="2195737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cs typeface="Arial"/>
              </a:rPr>
              <a:t>Exploratory Data Analysis (EDA)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64BBD-1D82-8779-3B34-B6F8A54BAA17}"/>
              </a:ext>
            </a:extLst>
          </p:cNvPr>
          <p:cNvSpPr txBox="1"/>
          <p:nvPr/>
        </p:nvSpPr>
        <p:spPr>
          <a:xfrm>
            <a:off x="2160696" y="535162"/>
            <a:ext cx="5261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Helvetica Neue"/>
              </a:rPr>
              <a:t>Issue faced during project</a:t>
            </a:r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B0BB282C-7083-4084-29DC-85F57E93963C}"/>
              </a:ext>
            </a:extLst>
          </p:cNvPr>
          <p:cNvSpPr/>
          <p:nvPr/>
        </p:nvSpPr>
        <p:spPr>
          <a:xfrm>
            <a:off x="853440" y="1630680"/>
            <a:ext cx="1493520" cy="1592580"/>
          </a:xfrm>
          <a:prstGeom prst="flowChartOffpage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Dealing with Nan values</a:t>
            </a:r>
            <a:endParaRPr lang="en-IN" b="1" dirty="0"/>
          </a:p>
        </p:txBody>
      </p:sp>
      <p:sp>
        <p:nvSpPr>
          <p:cNvPr id="4" name="Flowchart: Off-page Connector 3">
            <a:extLst>
              <a:ext uri="{FF2B5EF4-FFF2-40B4-BE49-F238E27FC236}">
                <a16:creationId xmlns:a16="http://schemas.microsoft.com/office/drawing/2014/main" id="{7B7ED8E6-8AD9-3215-4522-D1C003E20394}"/>
              </a:ext>
            </a:extLst>
          </p:cNvPr>
          <p:cNvSpPr/>
          <p:nvPr/>
        </p:nvSpPr>
        <p:spPr>
          <a:xfrm>
            <a:off x="830793" y="3840480"/>
            <a:ext cx="1493520" cy="1592580"/>
          </a:xfrm>
          <a:prstGeom prst="flowChartOffpageConnec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Difficulty while handling Outliers</a:t>
            </a:r>
            <a:endParaRPr lang="en-IN" b="1" dirty="0"/>
          </a:p>
        </p:txBody>
      </p:sp>
      <p:sp>
        <p:nvSpPr>
          <p:cNvPr id="10" name="Flowchart: Preparation 9">
            <a:extLst>
              <a:ext uri="{FF2B5EF4-FFF2-40B4-BE49-F238E27FC236}">
                <a16:creationId xmlns:a16="http://schemas.microsoft.com/office/drawing/2014/main" id="{2F7687DF-25EC-1FEA-8947-51C0725B10C8}"/>
              </a:ext>
            </a:extLst>
          </p:cNvPr>
          <p:cNvSpPr/>
          <p:nvPr/>
        </p:nvSpPr>
        <p:spPr>
          <a:xfrm>
            <a:off x="4791288" y="1676401"/>
            <a:ext cx="1927860" cy="1394460"/>
          </a:xfrm>
          <a:prstGeom prst="flowChartPreparat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Finally, we choose mean for some columns</a:t>
            </a:r>
            <a:endParaRPr lang="en-IN" b="1" dirty="0"/>
          </a:p>
        </p:txBody>
      </p:sp>
      <p:sp>
        <p:nvSpPr>
          <p:cNvPr id="13" name="Flowchart: Preparation 12">
            <a:extLst>
              <a:ext uri="{FF2B5EF4-FFF2-40B4-BE49-F238E27FC236}">
                <a16:creationId xmlns:a16="http://schemas.microsoft.com/office/drawing/2014/main" id="{E84F7CFA-A885-EFB4-DEBF-110089F673A6}"/>
              </a:ext>
            </a:extLst>
          </p:cNvPr>
          <p:cNvSpPr/>
          <p:nvPr/>
        </p:nvSpPr>
        <p:spPr>
          <a:xfrm>
            <a:off x="6574788" y="1706473"/>
            <a:ext cx="1927860" cy="1364388"/>
          </a:xfrm>
          <a:prstGeom prst="flowChartPreparat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And, median for some columns.</a:t>
            </a:r>
            <a:endParaRPr lang="en-IN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4ECD255-B22D-D8AB-1DDE-0664F4844FA7}"/>
              </a:ext>
            </a:extLst>
          </p:cNvPr>
          <p:cNvSpPr/>
          <p:nvPr/>
        </p:nvSpPr>
        <p:spPr>
          <a:xfrm>
            <a:off x="2424853" y="2299234"/>
            <a:ext cx="438575" cy="1487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6151F81C-FA4A-09FB-2A09-3D06725A552A}"/>
              </a:ext>
            </a:extLst>
          </p:cNvPr>
          <p:cNvSpPr/>
          <p:nvPr/>
        </p:nvSpPr>
        <p:spPr>
          <a:xfrm>
            <a:off x="3007788" y="1691437"/>
            <a:ext cx="1927860" cy="1394460"/>
          </a:xfrm>
          <a:prstGeom prst="flowChartPreparat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tried mean, median and also </a:t>
            </a:r>
            <a:r>
              <a:rPr lang="en-US" b="1" dirty="0" err="1"/>
              <a:t>knn</a:t>
            </a:r>
            <a:endParaRPr lang="en-IN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1176B44-8405-0387-9E92-110F36F2C56B}"/>
              </a:ext>
            </a:extLst>
          </p:cNvPr>
          <p:cNvSpPr/>
          <p:nvPr/>
        </p:nvSpPr>
        <p:spPr>
          <a:xfrm>
            <a:off x="2353101" y="4487977"/>
            <a:ext cx="438575" cy="14879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Preparation 18">
            <a:extLst>
              <a:ext uri="{FF2B5EF4-FFF2-40B4-BE49-F238E27FC236}">
                <a16:creationId xmlns:a16="http://schemas.microsoft.com/office/drawing/2014/main" id="{F1509BC9-687A-55BD-49FC-4DB96B044A78}"/>
              </a:ext>
            </a:extLst>
          </p:cNvPr>
          <p:cNvSpPr/>
          <p:nvPr/>
        </p:nvSpPr>
        <p:spPr>
          <a:xfrm>
            <a:off x="4891829" y="3865143"/>
            <a:ext cx="1927860" cy="1394460"/>
          </a:xfrm>
          <a:prstGeom prst="flowChartPreparat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figured the global values for columns</a:t>
            </a:r>
            <a:endParaRPr lang="en-IN" b="1" dirty="0"/>
          </a:p>
        </p:txBody>
      </p:sp>
      <p:sp>
        <p:nvSpPr>
          <p:cNvPr id="20" name="Flowchart: Preparation 19">
            <a:extLst>
              <a:ext uri="{FF2B5EF4-FFF2-40B4-BE49-F238E27FC236}">
                <a16:creationId xmlns:a16="http://schemas.microsoft.com/office/drawing/2014/main" id="{37369C22-F360-F4CE-61C1-9BF35059A935}"/>
              </a:ext>
            </a:extLst>
          </p:cNvPr>
          <p:cNvSpPr/>
          <p:nvPr/>
        </p:nvSpPr>
        <p:spPr>
          <a:xfrm>
            <a:off x="6574788" y="3865143"/>
            <a:ext cx="1927860" cy="1394460"/>
          </a:xfrm>
          <a:prstGeom prst="flowChartPreparat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And, changed them into Nan values.</a:t>
            </a:r>
            <a:endParaRPr lang="en-IN" b="1" dirty="0"/>
          </a:p>
        </p:txBody>
      </p:sp>
      <p:sp>
        <p:nvSpPr>
          <p:cNvPr id="21" name="Flowchart: Preparation 20">
            <a:extLst>
              <a:ext uri="{FF2B5EF4-FFF2-40B4-BE49-F238E27FC236}">
                <a16:creationId xmlns:a16="http://schemas.microsoft.com/office/drawing/2014/main" id="{FFC51665-4BF2-A87F-1301-6BB9673B8387}"/>
              </a:ext>
            </a:extLst>
          </p:cNvPr>
          <p:cNvSpPr/>
          <p:nvPr/>
        </p:nvSpPr>
        <p:spPr>
          <a:xfrm>
            <a:off x="3007788" y="3840480"/>
            <a:ext cx="1927860" cy="1394460"/>
          </a:xfrm>
          <a:prstGeom prst="flowChartPreparati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 understand the data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9257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9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30FC9724-B192-67E3-2826-8A72C8876252}"/>
              </a:ext>
            </a:extLst>
          </p:cNvPr>
          <p:cNvSpPr/>
          <p:nvPr/>
        </p:nvSpPr>
        <p:spPr>
          <a:xfrm>
            <a:off x="2670812" y="1653540"/>
            <a:ext cx="4034790" cy="383286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latin typeface="Helvetica Neue"/>
              </a:rPr>
              <a:t>What we learn…</a:t>
            </a:r>
          </a:p>
          <a:p>
            <a:pPr algn="ctr"/>
            <a:endParaRPr lang="en-IN" sz="3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213F28-9580-F0E9-3DB6-5D8A1A6B7F14}"/>
              </a:ext>
            </a:extLst>
          </p:cNvPr>
          <p:cNvSpPr/>
          <p:nvPr/>
        </p:nvSpPr>
        <p:spPr>
          <a:xfrm>
            <a:off x="1206345" y="1108710"/>
            <a:ext cx="238506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Spend quality of time for analyzing the data.</a:t>
            </a:r>
            <a:endParaRPr lang="en-IN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354732-2230-A053-5EE0-27A498BC0AB6}"/>
              </a:ext>
            </a:extLst>
          </p:cNvPr>
          <p:cNvSpPr/>
          <p:nvPr/>
        </p:nvSpPr>
        <p:spPr>
          <a:xfrm>
            <a:off x="5785009" y="4295775"/>
            <a:ext cx="238506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Give importance to EDA from the beginning itself.</a:t>
            </a:r>
            <a:endParaRPr lang="en-IN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193530-7F7E-53E8-D54F-2E8E6E90E4CA}"/>
              </a:ext>
            </a:extLst>
          </p:cNvPr>
          <p:cNvSpPr/>
          <p:nvPr/>
        </p:nvSpPr>
        <p:spPr>
          <a:xfrm>
            <a:off x="5730004" y="1243965"/>
            <a:ext cx="238506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Importance of Virtualization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Outlier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Cluster behavior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Communication and presentation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IN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956CE62-693D-4572-EAE0-4F86E2B80510}"/>
              </a:ext>
            </a:extLst>
          </p:cNvPr>
          <p:cNvSpPr/>
          <p:nvPr/>
        </p:nvSpPr>
        <p:spPr>
          <a:xfrm>
            <a:off x="1206345" y="4295775"/>
            <a:ext cx="2385060" cy="16002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Anomaly detection before performing models makes our model better.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492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"/>
          <p:cNvSpPr txBox="1"/>
          <p:nvPr/>
        </p:nvSpPr>
        <p:spPr>
          <a:xfrm>
            <a:off x="0" y="568217"/>
            <a:ext cx="541695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Rows: 2704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Arial"/>
                <a:cs typeface="Arial"/>
                <a:sym typeface="Century Gothic"/>
              </a:rPr>
              <a:t>No. of </a:t>
            </a: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Features: 25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Categorical Features</a:t>
            </a:r>
            <a:r>
              <a:rPr lang="en-US" dirty="0"/>
              <a:t>: </a:t>
            </a:r>
            <a:r>
              <a:rPr lang="en-US" sz="1800" dirty="0"/>
              <a:t>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sym typeface="Century Gothic"/>
              </a:rPr>
              <a:t>No. of Continuous Features: 24</a:t>
            </a:r>
          </a:p>
        </p:txBody>
      </p:sp>
      <p:sp>
        <p:nvSpPr>
          <p:cNvPr id="365" name="Google Shape;365;p5"/>
          <p:cNvSpPr txBox="1"/>
          <p:nvPr/>
        </p:nvSpPr>
        <p:spPr>
          <a:xfrm>
            <a:off x="185195" y="937549"/>
            <a:ext cx="541695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5CF98-D029-E12C-E645-E4E86B0B4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94" y="2737265"/>
            <a:ext cx="8773611" cy="3143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02164-6DEB-C69E-4255-EA78F5421BD7}"/>
              </a:ext>
            </a:extLst>
          </p:cNvPr>
          <p:cNvSpPr txBox="1"/>
          <p:nvPr/>
        </p:nvSpPr>
        <p:spPr>
          <a:xfrm>
            <a:off x="0" y="2179864"/>
            <a:ext cx="440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chemeClr val="dk1"/>
                </a:solidFill>
                <a:latin typeface="Century Gothic"/>
              </a:rPr>
              <a:t>Screenshot of the Dataset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77959E4-1D06-6163-B70F-A7E76E7F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706253"/>
            <a:ext cx="8065294" cy="465221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Describing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Removing symbols &amp; convert object into float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Missing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Dropping column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Unique count and unique values of each column.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Duplicate values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Correlation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Renaming columns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Histogram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Outliers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Visualizations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900" b="1" dirty="0">
                <a:solidFill>
                  <a:schemeClr val="dk1"/>
                </a:solidFill>
                <a:latin typeface="Century Gothic"/>
                <a:cs typeface="Arial"/>
                <a:sym typeface="Arial"/>
              </a:rPr>
              <a:t> EDA Analysis by Using Pandas Profiling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BC553B-2F23-C0A9-6F23-4C457E8E9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206719"/>
          </a:xfrm>
        </p:spPr>
        <p:txBody>
          <a:bodyPr/>
          <a:lstStyle/>
          <a:p>
            <a:r>
              <a:rPr lang="en-US" dirty="0"/>
              <a:t>What we done with our data: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16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4A868C-C2A0-0CAF-59DB-0D83F1C0EC2A}"/>
              </a:ext>
            </a:extLst>
          </p:cNvPr>
          <p:cNvSpPr txBox="1">
            <a:spLocks/>
          </p:cNvSpPr>
          <p:nvPr/>
        </p:nvSpPr>
        <p:spPr>
          <a:xfrm>
            <a:off x="492919" y="709083"/>
            <a:ext cx="8079581" cy="695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tx1"/>
                </a:solidFill>
              </a:rPr>
              <a:t>BEFORE                                   AFTER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21ED-412A-CF79-F7BB-AA31A850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1E40617-D4D8-4975-96E5-C138ECE39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D686E-B1F9-824D-1BB8-E0478BDE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229" y="1419117"/>
            <a:ext cx="3483424" cy="42062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36E8E-4C21-1741-F5D0-32ADB5A75A97}"/>
              </a:ext>
            </a:extLst>
          </p:cNvPr>
          <p:cNvSpPr txBox="1"/>
          <p:nvPr/>
        </p:nvSpPr>
        <p:spPr>
          <a:xfrm>
            <a:off x="710229" y="5704304"/>
            <a:ext cx="8065294" cy="774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1400" b="1" dirty="0"/>
              <a:t>Converted the datatype from object to numeric float.</a:t>
            </a:r>
            <a:r>
              <a:rPr lang="en-IN" sz="1400" b="1" dirty="0">
                <a:solidFill>
                  <a:schemeClr val="bg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IN" sz="1400" b="1" dirty="0"/>
              <a:t>And filled the null values with mean of each column.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5FC9A-B779-4994-6133-E239A823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45" y="1419116"/>
            <a:ext cx="3556034" cy="42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DE58AE-9B2D-A2A6-E371-0EAE704BCFBE}"/>
              </a:ext>
            </a:extLst>
          </p:cNvPr>
          <p:cNvSpPr txBox="1"/>
          <p:nvPr/>
        </p:nvSpPr>
        <p:spPr>
          <a:xfrm>
            <a:off x="71919" y="858536"/>
            <a:ext cx="8886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Identified null values in the dataset, all the features are having null values except “Country” &amp; “Population Total” features.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93A6D-424E-2A69-D531-CD590712E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74287"/>
              </p:ext>
            </p:extLst>
          </p:nvPr>
        </p:nvGraphicFramePr>
        <p:xfrm>
          <a:off x="2352892" y="2178120"/>
          <a:ext cx="4438215" cy="4579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0193">
                  <a:extLst>
                    <a:ext uri="{9D8B030D-6E8A-4147-A177-3AD203B41FA5}">
                      <a16:colId xmlns:a16="http://schemas.microsoft.com/office/drawing/2014/main" val="3186709254"/>
                    </a:ext>
                  </a:extLst>
                </a:gridCol>
                <a:gridCol w="1918022">
                  <a:extLst>
                    <a:ext uri="{9D8B030D-6E8A-4147-A177-3AD203B41FA5}">
                      <a16:colId xmlns:a16="http://schemas.microsoft.com/office/drawing/2014/main" val="1695362860"/>
                    </a:ext>
                  </a:extLst>
                </a:gridCol>
              </a:tblGrid>
              <a:tr h="1943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 of Null Values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412343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birth_rate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4.400888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441506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business_tax_rate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47.37426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8828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co2_emission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21.412722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990030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country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82675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days_to_start_business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36.464497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12088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energy_usage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33.986686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315559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GDP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7.766272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9338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health_exp%_GDP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11.427515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79785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health_exp_percapita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11.427515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2733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hours_to_do tax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47.633136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04179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infant_mortality_rate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9.615385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4348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internet_usage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6.397929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5579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lending_interest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30.473373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51851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life_expectancy_female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5.029586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690321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life_expectancy_male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5.029586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50906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moble_phone_usage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6.176036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68382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population_0_14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43307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population_15_64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392844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population_65+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8.136095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891142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population_total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4268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population_urban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0.961538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312965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tourism_inbound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13.609467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976328"/>
                  </a:ext>
                </a:extLst>
              </a:tr>
              <a:tr h="181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solidFill>
                            <a:schemeClr val="bg1"/>
                          </a:solidFill>
                          <a:effectLst/>
                        </a:rPr>
                        <a:t>tourism_outbound</a:t>
                      </a:r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17.418639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95" marR="5395" marT="5395" marB="0"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9577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9E3BB83-C867-276B-0A9D-227A3A13ACF2}"/>
              </a:ext>
            </a:extLst>
          </p:cNvPr>
          <p:cNvSpPr txBox="1"/>
          <p:nvPr/>
        </p:nvSpPr>
        <p:spPr>
          <a:xfrm>
            <a:off x="2306603" y="1851799"/>
            <a:ext cx="453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/>
              <a:t>Feature wise Percentage of Null Values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1836</Words>
  <Application>Microsoft Office PowerPoint</Application>
  <PresentationFormat>On-screen Show (4:3)</PresentationFormat>
  <Paragraphs>337</Paragraphs>
  <Slides>52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Arial</vt:lpstr>
      <vt:lpstr>Calibri</vt:lpstr>
      <vt:lpstr>Wingdings</vt:lpstr>
      <vt:lpstr>Noto Sans Symbols</vt:lpstr>
      <vt:lpstr>Century Gothic</vt:lpstr>
      <vt:lpstr>Aharoni</vt:lpstr>
      <vt:lpstr>Algerian</vt:lpstr>
      <vt:lpstr>Calibri Light</vt:lpstr>
      <vt:lpstr>Verdana</vt:lpstr>
      <vt:lpstr>Helvetica Neue</vt:lpstr>
      <vt:lpstr>Theme2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done with our data: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Aanantha Priya</cp:lastModifiedBy>
  <cp:revision>94</cp:revision>
  <dcterms:created xsi:type="dcterms:W3CDTF">2012-08-17T07:00:49Z</dcterms:created>
  <dcterms:modified xsi:type="dcterms:W3CDTF">2023-05-11T14:09:10Z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